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3" r:id="rId4"/>
    <p:sldId id="277" r:id="rId5"/>
    <p:sldId id="276" r:id="rId6"/>
    <p:sldId id="279" r:id="rId7"/>
    <p:sldId id="260" r:id="rId8"/>
    <p:sldId id="264" r:id="rId9"/>
    <p:sldId id="282" r:id="rId10"/>
    <p:sldId id="271" r:id="rId11"/>
    <p:sldId id="280" r:id="rId12"/>
    <p:sldId id="281" r:id="rId13"/>
    <p:sldId id="284" r:id="rId14"/>
    <p:sldId id="265" r:id="rId15"/>
    <p:sldId id="283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28A51-2FB3-4CA9-9949-87564BFEE901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5214A-491E-41B4-B550-5DF215DE7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00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300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B00DF-7D19-4F63-8D4E-A8151A686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AC2C0-377C-4C8F-8A34-03A1E8337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89EF1-5AA9-4F4F-B17E-0EAB93C02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4A5A-7B90-46FD-B7BF-3DA25191A93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364B6-EAAF-43A1-95E2-6EA423656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06B8F-3685-4045-AFFD-37F6FDAB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B8E-4535-43BB-8E10-BD95FC8A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9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2CA4-FB96-41B6-A25A-11042A91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347A20-5198-451F-B0F5-12E74FF26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33C04-762E-4FB4-A6FC-60E061D6D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4A5A-7B90-46FD-B7BF-3DA25191A93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0FCD7-7EF6-4CB9-B5DE-8F0796FEB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A7E9E-5507-443B-B214-A435AE24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B8E-4535-43BB-8E10-BD95FC8A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6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B86AC6-2DBD-4A84-9790-0160D2458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A1EEF-CC8E-41FB-9B24-3C479F959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B369D-DA85-4901-9717-ED9259A07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4A5A-7B90-46FD-B7BF-3DA25191A93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E4253-3096-4F97-A791-2F15E9CDB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26C34-B5B0-45DC-B02D-631BBFF68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B8E-4535-43BB-8E10-BD95FC8A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67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800" cy="4472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9274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49FBF-7764-4A31-B35C-919F5BAA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8DD4F-243D-4E37-BFEE-348628960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831FF-A3AB-4E87-99A4-61807D485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4A5A-7B90-46FD-B7BF-3DA25191A93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2980C-F464-4B0D-939C-2198C5381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5BB7F-5CE0-4156-8BA1-8DD4A89E2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B8E-4535-43BB-8E10-BD95FC8A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4E1E7-F9B7-4C84-A5DE-663D88D9C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BEA03-7A3E-4679-8115-175A569BB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C8616-E6BF-46B7-929F-09D0A20E5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4A5A-7B90-46FD-B7BF-3DA25191A93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EE5E4-335D-4CE2-A817-02D67E50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EC358-69BC-4241-93DB-DCC2C5686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B8E-4535-43BB-8E10-BD95FC8A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7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733DF-D75B-4B9D-88C2-E49000A10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F15DC-446F-45BA-B513-57B7611F6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DA6F3-3A90-4D2B-9B62-ABE34570F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10BBA-F399-4927-91B7-66F4398A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4A5A-7B90-46FD-B7BF-3DA25191A93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01024-E245-45BB-9A55-43099DBB5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9B249-FC33-494E-9F1F-F40218F2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B8E-4535-43BB-8E10-BD95FC8A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7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0BF3C-80EF-4C02-975F-599C4243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7CEC4-1676-454D-A983-4E4DBA899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E6C3A-57FD-42F5-B53E-2225AE559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34520B-27F5-439A-9E27-44B2076C3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BC7E20-CC8A-4115-B71B-105A5D3C0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2986CB-7D85-4620-9176-B5D8C320F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4A5A-7B90-46FD-B7BF-3DA25191A93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E8B9BF-9ABD-41A6-ADCD-C48E1FB70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98A0D4-D8D6-4A10-AEA4-B775DA6E3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B8E-4535-43BB-8E10-BD95FC8A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1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65473-A53A-4F18-80FF-710AA4C55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5540F-D47E-46C3-A9F8-F663FC86A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4A5A-7B90-46FD-B7BF-3DA25191A93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EA5BDE-5E05-452A-A55B-76BF9DED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280C5-B796-452B-9CFA-349F7973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B8E-4535-43BB-8E10-BD95FC8A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7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CA8F4F-ED11-4CCB-88C7-E86BE69D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4A5A-7B90-46FD-B7BF-3DA25191A93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6F369A-BE6C-4461-823B-C6FA0FF6C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141F5-BBC5-4F7B-BABC-29716899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B8E-4535-43BB-8E10-BD95FC8A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1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E123A-6DB5-4BDB-8DA6-AB5971C4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E16AA-CE16-4C01-BD60-15EB47AB6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90C0DE-10A4-4FF7-B1CE-086563F4C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6E9ED-7471-4A58-A973-C0A6DC5A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4A5A-7B90-46FD-B7BF-3DA25191A93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1B13E-AC3F-4EEC-B36F-96801565D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67711-0A5A-4264-BC92-8A7709AFE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B8E-4535-43BB-8E10-BD95FC8A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7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C8510-3B04-4757-8F26-59141953D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E982A0-7010-4AE6-909D-1C192DCBBB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A2379-AB0D-43D5-A1FB-B1080EF62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83FA4-4609-4AF8-B2B5-6A0EFAC27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4A5A-7B90-46FD-B7BF-3DA25191A93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16991-BA33-4A04-BFD6-40311677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DA859-1F36-4197-BC02-F4405411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CB8E-4535-43BB-8E10-BD95FC8A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0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6C74CC-4515-46F7-B82F-CC93001B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A41A0-4288-49E0-91E1-468BB0326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D1C5F-7F16-4BF3-BC61-B70023A7A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94A5A-7B90-46FD-B7BF-3DA25191A933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ECA26-C6AA-4025-9FCD-A0E7475A1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6DD9A-30DC-4F88-9A60-3B86F1BD9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6CB8E-4535-43BB-8E10-BD95FC8AB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1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oolesvilleunicef.weebly.com/how-to-join.html" TargetMode="External"/><Relationship Id="rId2" Type="http://schemas.openxmlformats.org/officeDocument/2006/relationships/hyperlink" Target="http://www.unicefusa.org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briarwoodsunicef.weebly.com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ti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7A9A34-8F3F-164E-9694-70A6713CEC94}"/>
              </a:ext>
            </a:extLst>
          </p:cNvPr>
          <p:cNvSpPr/>
          <p:nvPr/>
        </p:nvSpPr>
        <p:spPr>
          <a:xfrm>
            <a:off x="261257" y="211015"/>
            <a:ext cx="11696281" cy="6430945"/>
          </a:xfrm>
          <a:prstGeom prst="rect">
            <a:avLst/>
          </a:prstGeom>
          <a:solidFill>
            <a:srgbClr val="0000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0AAE611-3852-884F-882F-A33A92741D0A}"/>
              </a:ext>
            </a:extLst>
          </p:cNvPr>
          <p:cNvSpPr/>
          <p:nvPr/>
        </p:nvSpPr>
        <p:spPr>
          <a:xfrm>
            <a:off x="703385" y="105229"/>
            <a:ext cx="758927" cy="758927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65E6A9-80DB-894A-9EF5-E3CE673F84F7}"/>
              </a:ext>
            </a:extLst>
          </p:cNvPr>
          <p:cNvSpPr/>
          <p:nvPr/>
        </p:nvSpPr>
        <p:spPr>
          <a:xfrm>
            <a:off x="622999" y="809166"/>
            <a:ext cx="490886" cy="490886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9E3BF0-31F1-924D-AACD-DCF921C1480F}"/>
              </a:ext>
            </a:extLst>
          </p:cNvPr>
          <p:cNvSpPr/>
          <p:nvPr/>
        </p:nvSpPr>
        <p:spPr>
          <a:xfrm>
            <a:off x="10450286" y="5134708"/>
            <a:ext cx="1507252" cy="1507252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0A8D2E-065A-924E-B558-11C50EEE4042}"/>
              </a:ext>
            </a:extLst>
          </p:cNvPr>
          <p:cNvSpPr/>
          <p:nvPr/>
        </p:nvSpPr>
        <p:spPr>
          <a:xfrm>
            <a:off x="10962752" y="4180114"/>
            <a:ext cx="994786" cy="994786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B04234-ADEA-3744-8E23-5AB655DC4C78}"/>
              </a:ext>
            </a:extLst>
          </p:cNvPr>
          <p:cNvSpPr/>
          <p:nvPr/>
        </p:nvSpPr>
        <p:spPr>
          <a:xfrm>
            <a:off x="3474946" y="105229"/>
            <a:ext cx="7370745" cy="7370745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4F9308-E245-3B4A-8DFB-402631446F96}"/>
              </a:ext>
            </a:extLst>
          </p:cNvPr>
          <p:cNvSpPr txBox="1"/>
          <p:nvPr/>
        </p:nvSpPr>
        <p:spPr>
          <a:xfrm>
            <a:off x="622999" y="3090966"/>
            <a:ext cx="6095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Roboto" pitchFamily="2" charset="0"/>
                <a:ea typeface="Roboto" pitchFamily="2" charset="0"/>
              </a:rPr>
              <a:t>Interest Meeting</a:t>
            </a:r>
          </a:p>
          <a:p>
            <a:r>
              <a:rPr lang="en-US" sz="2000" spc="300" dirty="0">
                <a:latin typeface="Roboto" pitchFamily="2" charset="0"/>
                <a:ea typeface="Roboto" pitchFamily="2" charset="0"/>
              </a:rPr>
              <a:t>October 7, 2019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2A67A3B-0D5A-AC48-A6A1-DB214AADD51F}"/>
              </a:ext>
            </a:extLst>
          </p:cNvPr>
          <p:cNvSpPr/>
          <p:nvPr/>
        </p:nvSpPr>
        <p:spPr>
          <a:xfrm>
            <a:off x="10450286" y="4677507"/>
            <a:ext cx="596392" cy="596392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1861548-E88E-2341-988B-C255C2A504CC}"/>
              </a:ext>
            </a:extLst>
          </p:cNvPr>
          <p:cNvSpPr/>
          <p:nvPr/>
        </p:nvSpPr>
        <p:spPr>
          <a:xfrm>
            <a:off x="-261869" y="199583"/>
            <a:ext cx="994786" cy="994786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92CB91-D689-874E-821B-FB113A387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85" y="597310"/>
            <a:ext cx="2714737" cy="22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4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ADD7A96-6F4C-C642-A7E3-C16898246146}"/>
              </a:ext>
            </a:extLst>
          </p:cNvPr>
          <p:cNvSpPr txBox="1"/>
          <p:nvPr/>
        </p:nvSpPr>
        <p:spPr>
          <a:xfrm>
            <a:off x="2408665" y="439163"/>
            <a:ext cx="8637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Book Antiqua" panose="02040602050305030304" pitchFamily="18" charset="0"/>
                <a:ea typeface="Roboto Thin" pitchFamily="2" charset="0"/>
              </a:rPr>
              <a:t>Upcoming Fundraisers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A105BD5-DBDB-2645-85B6-7E366DCDF075}"/>
              </a:ext>
            </a:extLst>
          </p:cNvPr>
          <p:cNvSpPr/>
          <p:nvPr/>
        </p:nvSpPr>
        <p:spPr>
          <a:xfrm>
            <a:off x="8331652" y="1296362"/>
            <a:ext cx="2507221" cy="234682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F2E4D2-D54D-B041-94F9-2DE46E3A7FA0}"/>
              </a:ext>
            </a:extLst>
          </p:cNvPr>
          <p:cNvSpPr/>
          <p:nvPr/>
        </p:nvSpPr>
        <p:spPr>
          <a:xfrm>
            <a:off x="9175157" y="3778883"/>
            <a:ext cx="2892496" cy="2980455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3DFDC9-7B32-A243-9A11-8BF558A69961}"/>
              </a:ext>
            </a:extLst>
          </p:cNvPr>
          <p:cNvSpPr txBox="1"/>
          <p:nvPr/>
        </p:nvSpPr>
        <p:spPr>
          <a:xfrm>
            <a:off x="2146420" y="1542120"/>
            <a:ext cx="660696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Roboto Medium" pitchFamily="2" charset="0"/>
                <a:ea typeface="Roboto Medium" pitchFamily="2" charset="0"/>
              </a:rPr>
              <a:t>&gt; </a:t>
            </a:r>
            <a:r>
              <a:rPr lang="en-US" sz="3200" dirty="0">
                <a:latin typeface="Book Antiqua" panose="02040602050305030304" pitchFamily="18" charset="0"/>
                <a:ea typeface="Roboto Medium" pitchFamily="2" charset="0"/>
              </a:rPr>
              <a:t>Monthly Bake Sales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3200" dirty="0">
              <a:latin typeface="Book Antiqua" panose="02040602050305030304" pitchFamily="18" charset="0"/>
              <a:ea typeface="Roboto Medium" pitchFamily="2" charset="0"/>
            </a:endParaRPr>
          </a:p>
          <a:p>
            <a:r>
              <a:rPr lang="en-US" sz="3200" dirty="0">
                <a:solidFill>
                  <a:srgbClr val="00B0F0"/>
                </a:solidFill>
                <a:latin typeface="Book Antiqua" panose="02040602050305030304" pitchFamily="18" charset="0"/>
                <a:ea typeface="Roboto Medium" pitchFamily="2" charset="0"/>
              </a:rPr>
              <a:t>&gt; </a:t>
            </a:r>
            <a:r>
              <a:rPr lang="en-US" sz="3200" dirty="0">
                <a:latin typeface="Book Antiqua" panose="02040602050305030304" pitchFamily="18" charset="0"/>
                <a:ea typeface="Roboto Medium" pitchFamily="2" charset="0"/>
              </a:rPr>
              <a:t>Trick-Or-Treat for UNICEF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3200" dirty="0">
              <a:latin typeface="Book Antiqua" panose="02040602050305030304" pitchFamily="18" charset="0"/>
              <a:ea typeface="Roboto Medium" pitchFamily="2" charset="0"/>
            </a:endParaRPr>
          </a:p>
          <a:p>
            <a:r>
              <a:rPr lang="en-US" sz="3200" dirty="0">
                <a:solidFill>
                  <a:srgbClr val="00B0F0"/>
                </a:solidFill>
                <a:latin typeface="Book Antiqua" panose="02040602050305030304" pitchFamily="18" charset="0"/>
                <a:ea typeface="Roboto Medium" pitchFamily="2" charset="0"/>
              </a:rPr>
              <a:t>&gt; </a:t>
            </a:r>
            <a:r>
              <a:rPr lang="en-US" sz="3200" dirty="0">
                <a:latin typeface="Book Antiqua" panose="02040602050305030304" pitchFamily="18" charset="0"/>
                <a:ea typeface="Roboto Medium" pitchFamily="2" charset="0"/>
              </a:rPr>
              <a:t>Chipotle Night </a:t>
            </a:r>
          </a:p>
          <a:p>
            <a:endParaRPr lang="en-US" sz="3200" dirty="0">
              <a:latin typeface="Book Antiqua" panose="02040602050305030304" pitchFamily="18" charset="0"/>
              <a:ea typeface="Roboto Medium" pitchFamily="2" charset="0"/>
            </a:endParaRPr>
          </a:p>
          <a:p>
            <a:r>
              <a:rPr lang="en-US" sz="3200" dirty="0">
                <a:solidFill>
                  <a:srgbClr val="00B0F0"/>
                </a:solidFill>
                <a:latin typeface="Book Antiqua" panose="02040602050305030304" pitchFamily="18" charset="0"/>
                <a:ea typeface="Roboto Medium" pitchFamily="2" charset="0"/>
              </a:rPr>
              <a:t>&gt; </a:t>
            </a:r>
            <a:r>
              <a:rPr lang="en-US" sz="3200" dirty="0">
                <a:latin typeface="Book Antiqua" panose="02040602050305030304" pitchFamily="18" charset="0"/>
                <a:ea typeface="Roboto Medium" pitchFamily="2" charset="0"/>
              </a:rPr>
              <a:t>Henna Fundraiser</a:t>
            </a:r>
          </a:p>
          <a:p>
            <a:endParaRPr lang="en-US" sz="3200" dirty="0">
              <a:latin typeface="Book Antiqua" panose="02040602050305030304" pitchFamily="18" charset="0"/>
              <a:ea typeface="Roboto Medium" pitchFamily="2" charset="0"/>
            </a:endParaRPr>
          </a:p>
          <a:p>
            <a:r>
              <a:rPr lang="en-US" sz="3200" dirty="0">
                <a:latin typeface="Book Antiqua" panose="02040602050305030304" pitchFamily="18" charset="0"/>
                <a:ea typeface="Roboto Medium" pitchFamily="2" charset="0"/>
              </a:rPr>
              <a:t>Note: Calendar with Dates will be given out next week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3200" dirty="0">
              <a:latin typeface="Book Antiqua" panose="02040602050305030304" pitchFamily="18" charset="0"/>
              <a:ea typeface="Roboto Medium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012422-23AD-CC41-8124-2C08663DB97A}"/>
              </a:ext>
            </a:extLst>
          </p:cNvPr>
          <p:cNvGrpSpPr/>
          <p:nvPr/>
        </p:nvGrpSpPr>
        <p:grpSpPr>
          <a:xfrm>
            <a:off x="-169722" y="-314463"/>
            <a:ext cx="2017429" cy="2690923"/>
            <a:chOff x="-441708" y="406698"/>
            <a:chExt cx="2017429" cy="2690923"/>
          </a:xfrm>
          <a:solidFill>
            <a:srgbClr val="00AEEF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C8D6032-1C84-B743-B0C7-EC564A91DBBE}"/>
                </a:ext>
              </a:extLst>
            </p:cNvPr>
            <p:cNvSpPr/>
            <p:nvPr/>
          </p:nvSpPr>
          <p:spPr>
            <a:xfrm>
              <a:off x="0" y="1902799"/>
              <a:ext cx="974216" cy="974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F73560-AAD9-6841-A0BE-1CEA5134ED3A}"/>
                </a:ext>
              </a:extLst>
            </p:cNvPr>
            <p:cNvSpPr/>
            <p:nvPr/>
          </p:nvSpPr>
          <p:spPr>
            <a:xfrm>
              <a:off x="728773" y="1629488"/>
              <a:ext cx="490886" cy="49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E3F2C97-EB02-B840-81D3-CCB1E2A97155}"/>
                </a:ext>
              </a:extLst>
            </p:cNvPr>
            <p:cNvSpPr/>
            <p:nvPr/>
          </p:nvSpPr>
          <p:spPr>
            <a:xfrm>
              <a:off x="-441708" y="406698"/>
              <a:ext cx="1507252" cy="15072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26AEFC8-63CD-6641-938A-42894D1CAAD3}"/>
                </a:ext>
              </a:extLst>
            </p:cNvPr>
            <p:cNvSpPr/>
            <p:nvPr/>
          </p:nvSpPr>
          <p:spPr>
            <a:xfrm>
              <a:off x="900218" y="2263281"/>
              <a:ext cx="675503" cy="6755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BD5E0AA-1268-AF4B-83BC-EF18CD959101}"/>
                </a:ext>
              </a:extLst>
            </p:cNvPr>
            <p:cNvSpPr/>
            <p:nvPr/>
          </p:nvSpPr>
          <p:spPr>
            <a:xfrm>
              <a:off x="684861" y="2739928"/>
              <a:ext cx="357693" cy="3576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5002253-6C57-1842-9B5E-B7D3BD67F2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847" y="171409"/>
            <a:ext cx="1299182" cy="109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21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B6B5BF-0070-4B53-A6E5-CA409A57962E}"/>
              </a:ext>
            </a:extLst>
          </p:cNvPr>
          <p:cNvSpPr/>
          <p:nvPr/>
        </p:nvSpPr>
        <p:spPr>
          <a:xfrm>
            <a:off x="757428" y="1422520"/>
            <a:ext cx="10494264" cy="5577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>
              <a:lnSpc>
                <a:spcPct val="115000"/>
              </a:lnSpc>
              <a:buClr>
                <a:srgbClr val="000000"/>
              </a:buClr>
              <a:buFont typeface="Arial"/>
            </a:pP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ALL members must fill out an application, even if you’re a returning member</a:t>
            </a:r>
          </a:p>
          <a:p>
            <a:pPr marL="457200" lvl="0" indent="-228600">
              <a:lnSpc>
                <a:spcPct val="115000"/>
              </a:lnSpc>
              <a:buClr>
                <a:srgbClr val="000000"/>
              </a:buClr>
              <a:buSzPct val="25000"/>
            </a:pPr>
            <a:endParaRPr lang="en-US" sz="2400" dirty="0">
              <a:solidFill>
                <a:srgbClr val="000000"/>
              </a:solidFill>
              <a:latin typeface="Book Antiqua" panose="02040602050305030304" pitchFamily="18" charset="0"/>
              <a:ea typeface="Arial"/>
              <a:cs typeface="Arial"/>
              <a:sym typeface="Arial"/>
            </a:endParaRPr>
          </a:p>
          <a:p>
            <a:pPr marL="457200" lvl="0" indent="-228600"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en-US" sz="2400" b="1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                   All forms are due by Monday(10/28/19) to Ms. Bowles</a:t>
            </a:r>
          </a:p>
          <a:p>
            <a:pPr marL="457200" lvl="0" indent="-228600">
              <a:lnSpc>
                <a:spcPct val="115000"/>
              </a:lnSpc>
              <a:spcBef>
                <a:spcPts val="1600"/>
              </a:spcBef>
              <a:buFont typeface="Arial"/>
            </a:pP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For new members : Go to</a:t>
            </a:r>
            <a:r>
              <a:rPr lang="en-US" sz="2400" dirty="0">
                <a:latin typeface="Book Antiqua" panose="02040602050305030304" pitchFamily="18" charset="0"/>
                <a:ea typeface="Arial"/>
                <a:cs typeface="Arial"/>
                <a:sym typeface="Arial"/>
              </a:rPr>
              <a:t>,</a:t>
            </a:r>
            <a:r>
              <a:rPr lang="en-US" sz="2400" dirty="0">
                <a:solidFill>
                  <a:schemeClr val="accent1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u="sng" dirty="0">
                <a:solidFill>
                  <a:schemeClr val="accent1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http://www.unicefusa.org</a:t>
            </a:r>
            <a:r>
              <a:rPr lang="en-US" sz="2400" dirty="0">
                <a:solidFill>
                  <a:schemeClr val="accent1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create an account and register</a:t>
            </a:r>
          </a:p>
          <a:p>
            <a:pPr marL="228600" lvl="0">
              <a:lnSpc>
                <a:spcPct val="115000"/>
              </a:lnSpc>
              <a:spcBef>
                <a:spcPts val="1600"/>
              </a:spcBef>
            </a:pPr>
            <a:endParaRPr lang="en-US" sz="2400" dirty="0">
              <a:solidFill>
                <a:srgbClr val="000000"/>
              </a:solidFill>
              <a:latin typeface="Book Antiqua" panose="02040602050305030304" pitchFamily="18" charset="0"/>
              <a:ea typeface="Arial"/>
              <a:cs typeface="Arial"/>
              <a:sym typeface="Arial"/>
            </a:endParaRPr>
          </a:p>
          <a:p>
            <a:pPr marL="914400" lvl="1" indent="-228600"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              Follow the instructions on the membership application</a:t>
            </a:r>
          </a:p>
          <a:p>
            <a:pPr marL="0" lvl="1">
              <a:lnSpc>
                <a:spcPct val="115000"/>
              </a:lnSpc>
              <a:buClr>
                <a:srgbClr val="000000"/>
              </a:buClr>
              <a:buSzPct val="25000"/>
            </a:pPr>
            <a:endParaRPr lang="en-US" sz="2400" dirty="0">
              <a:solidFill>
                <a:srgbClr val="000000"/>
              </a:solidFill>
              <a:latin typeface="Book Antiqua" panose="02040602050305030304" pitchFamily="18" charset="0"/>
              <a:ea typeface="Arial"/>
              <a:cs typeface="Arial"/>
              <a:sym typeface="Arial"/>
            </a:endParaRPr>
          </a:p>
          <a:p>
            <a:pPr marL="0" lvl="1" indent="0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ct val="25000"/>
              <a:buNone/>
            </a:pP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   Extra applications can be found on our website, 	</a:t>
            </a:r>
          </a:p>
          <a:p>
            <a:pPr marL="0" lvl="1" indent="0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ct val="25000"/>
              <a:buNone/>
            </a:pPr>
            <a:r>
              <a:rPr lang="en-US" sz="2400" dirty="0">
                <a:latin typeface="Book Antiqua" panose="02040602050305030304" pitchFamily="18" charset="0"/>
                <a:hlinkClick r:id="rId3"/>
              </a:rPr>
              <a:t>https://poolesvilleunicef.weebly.com/how-to-join.html</a:t>
            </a:r>
            <a:endParaRPr lang="en-US" sz="2400" dirty="0">
              <a:solidFill>
                <a:schemeClr val="accent1"/>
              </a:solidFill>
              <a:latin typeface="Book Antiqua" panose="02040602050305030304" pitchFamily="18" charset="0"/>
              <a:ea typeface="Arial"/>
              <a:cs typeface="Arial"/>
              <a:sym typeface="Arial"/>
            </a:endParaRPr>
          </a:p>
          <a:p>
            <a:pPr marL="457200" lvl="0" indent="-228600">
              <a:lnSpc>
                <a:spcPct val="115000"/>
              </a:lnSpc>
              <a:buClr>
                <a:srgbClr val="000000"/>
              </a:buClr>
              <a:buFont typeface="Arial"/>
            </a:pPr>
            <a:endParaRPr lang="en-US" sz="2400" dirty="0">
              <a:solidFill>
                <a:schemeClr val="accent1"/>
              </a:solidFill>
              <a:latin typeface="Book Antiqua" panose="020406020503050303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3" name="Shape 93">
            <a:extLst>
              <a:ext uri="{FF2B5EF4-FFF2-40B4-BE49-F238E27FC236}">
                <a16:creationId xmlns:a16="http://schemas.microsoft.com/office/drawing/2014/main" id="{8C8FD1FC-1983-4C32-8028-CB22FBF4F5AE}"/>
              </a:ext>
            </a:extLst>
          </p:cNvPr>
          <p:cNvSpPr txBox="1">
            <a:spLocks/>
          </p:cNvSpPr>
          <p:nvPr/>
        </p:nvSpPr>
        <p:spPr>
          <a:xfrm>
            <a:off x="757428" y="567842"/>
            <a:ext cx="10151364" cy="65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000" b="1" dirty="0">
                <a:latin typeface="Book Antiqua" panose="02040602050305030304" pitchFamily="18" charset="0"/>
                <a:ea typeface="Arial"/>
                <a:cs typeface="Arial"/>
                <a:sym typeface="Arial"/>
              </a:rPr>
              <a:t>UNICEF Club Membership </a:t>
            </a:r>
            <a:r>
              <a:rPr lang="en" sz="4000" b="1" dirty="0">
                <a:solidFill>
                  <a:schemeClr val="dk1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06241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D598D6-9BF7-4765-A768-58F93D3DBB19}"/>
              </a:ext>
            </a:extLst>
          </p:cNvPr>
          <p:cNvSpPr/>
          <p:nvPr/>
        </p:nvSpPr>
        <p:spPr>
          <a:xfrm>
            <a:off x="355107" y="1415449"/>
            <a:ext cx="11745157" cy="5141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8800" lvl="0" indent="-457200">
              <a:lnSpc>
                <a:spcPct val="11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Dues are $10 for members</a:t>
            </a:r>
          </a:p>
          <a:p>
            <a:pPr marL="558800" lvl="0" indent="-457200">
              <a:lnSpc>
                <a:spcPct val="11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This money goes towards organizing UNICEF Club </a:t>
            </a:r>
            <a:r>
              <a:rPr lang="en-US" sz="28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T-Shirts + events</a:t>
            </a:r>
          </a:p>
          <a:p>
            <a:pPr marL="1016000" lvl="1" indent="-457200">
              <a:lnSpc>
                <a:spcPct val="11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Checks should be payable Po</a:t>
            </a:r>
            <a:r>
              <a:rPr lang="en-US" sz="2800" dirty="0" err="1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olesville</a:t>
            </a:r>
            <a:r>
              <a:rPr lang="en" sz="28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 UNICEF</a:t>
            </a:r>
          </a:p>
          <a:p>
            <a:pPr marL="558800" lvl="0" indent="-45720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Attendance Requirement: Only allowed 5 </a:t>
            </a:r>
            <a:r>
              <a:rPr lang="en-US" sz="28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unexcused meeting </a:t>
            </a:r>
            <a:r>
              <a:rPr lang="en" sz="28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absences </a:t>
            </a:r>
            <a:r>
              <a:rPr lang="en-US" sz="28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the entire year</a:t>
            </a:r>
            <a:r>
              <a:rPr lang="en" sz="28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 </a:t>
            </a:r>
          </a:p>
          <a:p>
            <a:pPr marL="558800" lvl="0" indent="-45720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Volunteer </a:t>
            </a:r>
            <a:r>
              <a:rPr lang="en" sz="28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Hours Requirement: 5 UNICEF </a:t>
            </a:r>
            <a:r>
              <a:rPr lang="en-US" sz="28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Volunteer Hours </a:t>
            </a:r>
            <a:r>
              <a:rPr lang="en" sz="28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each semester </a:t>
            </a:r>
          </a:p>
          <a:p>
            <a:pPr marL="101600" lvl="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ct val="100000"/>
            </a:pPr>
            <a:r>
              <a:rPr lang="en" sz="2800" b="1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Members who meet volunteer and attendance guidelines will get </a:t>
            </a:r>
            <a:r>
              <a:rPr lang="en-US" sz="2800" b="1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UNICEF Certificate at the end of the year </a:t>
            </a:r>
            <a:r>
              <a:rPr lang="en" sz="28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4" name="Shape 99">
            <a:extLst>
              <a:ext uri="{FF2B5EF4-FFF2-40B4-BE49-F238E27FC236}">
                <a16:creationId xmlns:a16="http://schemas.microsoft.com/office/drawing/2014/main" id="{03C7FA0F-868A-41ED-A1A4-CC76F6F08991}"/>
              </a:ext>
            </a:extLst>
          </p:cNvPr>
          <p:cNvSpPr txBox="1">
            <a:spLocks/>
          </p:cNvSpPr>
          <p:nvPr/>
        </p:nvSpPr>
        <p:spPr>
          <a:xfrm>
            <a:off x="532660" y="506027"/>
            <a:ext cx="8726217" cy="9094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000" b="1" dirty="0">
                <a:latin typeface="Book Antiqua" panose="02040602050305030304" pitchFamily="18" charset="0"/>
                <a:ea typeface="Arial"/>
                <a:cs typeface="Arial"/>
                <a:sym typeface="Arial"/>
              </a:rPr>
              <a:t>Membership </a:t>
            </a:r>
            <a:r>
              <a:rPr lang="en" sz="4000" b="1" dirty="0">
                <a:solidFill>
                  <a:schemeClr val="dk1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Dues (C</a:t>
            </a:r>
            <a:r>
              <a:rPr lang="en" sz="4000" b="1" dirty="0">
                <a:latin typeface="Book Antiqua" panose="02040602050305030304" pitchFamily="18" charset="0"/>
                <a:ea typeface="Arial"/>
                <a:cs typeface="Arial"/>
                <a:sym typeface="Arial"/>
              </a:rPr>
              <a:t>ash or Check)</a:t>
            </a:r>
          </a:p>
        </p:txBody>
      </p:sp>
    </p:spTree>
    <p:extLst>
      <p:ext uri="{BB962C8B-B14F-4D97-AF65-F5344CB8AC3E}">
        <p14:creationId xmlns:p14="http://schemas.microsoft.com/office/powerpoint/2010/main" val="2066695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9">
            <a:extLst>
              <a:ext uri="{FF2B5EF4-FFF2-40B4-BE49-F238E27FC236}">
                <a16:creationId xmlns:a16="http://schemas.microsoft.com/office/drawing/2014/main" id="{F93CC1AF-73D5-4AFE-BAD5-E4F0F44D0C12}"/>
              </a:ext>
            </a:extLst>
          </p:cNvPr>
          <p:cNvSpPr txBox="1">
            <a:spLocks/>
          </p:cNvSpPr>
          <p:nvPr/>
        </p:nvSpPr>
        <p:spPr>
          <a:xfrm>
            <a:off x="738277" y="736549"/>
            <a:ext cx="8520600" cy="67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000" b="1" dirty="0">
                <a:latin typeface="Book Antiqua" panose="02040602050305030304" pitchFamily="18" charset="0"/>
                <a:ea typeface="Arial"/>
                <a:cs typeface="Arial"/>
                <a:sym typeface="Arial"/>
              </a:rPr>
              <a:t>Club T-Shirt Design Voting Form: </a:t>
            </a:r>
            <a:r>
              <a:rPr lang="en-US" sz="4000" b="1" dirty="0">
                <a:latin typeface="Book Antiqua" panose="02040602050305030304" pitchFamily="18" charset="0"/>
                <a:ea typeface="Arial"/>
                <a:cs typeface="Arial"/>
                <a:sym typeface="Arial"/>
              </a:rPr>
              <a:t>Coming Out Soon In </a:t>
            </a:r>
            <a:r>
              <a:rPr lang="en-US" sz="4000" b="1" dirty="0" err="1">
                <a:latin typeface="Book Antiqua" panose="02040602050305030304" pitchFamily="18" charset="0"/>
                <a:ea typeface="Arial"/>
                <a:cs typeface="Arial"/>
                <a:sym typeface="Arial"/>
              </a:rPr>
              <a:t>Groupchat</a:t>
            </a:r>
            <a:endParaRPr lang="en" sz="4000" b="1" dirty="0">
              <a:latin typeface="Book Antiqua" panose="02040602050305030304" pitchFamily="18" charset="0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EC0D43-D7EA-44F9-AF5B-819937BFCC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885" y="2139518"/>
            <a:ext cx="4189321" cy="43370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60F808-F7F6-41B2-8696-277CD1B1D0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5917" y="2139518"/>
            <a:ext cx="4003477" cy="445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60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88000" y="1267800"/>
            <a:ext cx="11216000" cy="43224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algn="ctr">
              <a:lnSpc>
                <a:spcPct val="100000"/>
              </a:lnSpc>
              <a:buClr>
                <a:schemeClr val="dk1"/>
              </a:buClr>
              <a:buSzPct val="25000"/>
            </a:pPr>
            <a:r>
              <a:rPr lang="en" sz="6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UNICEF Club Meeting: Monday, October 14th</a:t>
            </a:r>
            <a:endParaRPr sz="4667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100000"/>
              </a:lnSpc>
              <a:buClr>
                <a:schemeClr val="dk1"/>
              </a:buClr>
              <a:buSzPct val="25000"/>
            </a:pPr>
            <a:r>
              <a:rPr lang="en" sz="4667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can be found under the “Meeting </a:t>
            </a:r>
            <a:r>
              <a:rPr lang="en-US" sz="4667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Updates</a:t>
            </a:r>
            <a:r>
              <a:rPr lang="en" sz="4667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tab on our website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CEE49B-8B2C-463B-8ADA-ECA738DA6BE3}"/>
              </a:ext>
            </a:extLst>
          </p:cNvPr>
          <p:cNvSpPr/>
          <p:nvPr/>
        </p:nvSpPr>
        <p:spPr>
          <a:xfrm>
            <a:off x="417251" y="1682937"/>
            <a:ext cx="1099055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6464"/>
              </a:buClr>
              <a:buSzPct val="25000"/>
              <a:buFontTx/>
              <a:buNone/>
              <a:tabLst/>
              <a:defRPr/>
            </a:pPr>
            <a:r>
              <a:rPr kumimoji="0" lang="en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Arial"/>
                <a:cs typeface="Arial"/>
                <a:sym typeface="Arial"/>
              </a:rPr>
              <a:t>Email: p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Arial"/>
                <a:cs typeface="Arial"/>
                <a:sym typeface="Arial"/>
              </a:rPr>
              <a:t>oolesville</a:t>
            </a:r>
            <a:r>
              <a:rPr kumimoji="0" lang="en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Arial"/>
                <a:cs typeface="Arial"/>
                <a:sym typeface="Arial"/>
              </a:rPr>
              <a:t>unicef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Arial"/>
                <a:cs typeface="Arial"/>
                <a:sym typeface="Arial"/>
              </a:rPr>
              <a:t>club</a:t>
            </a:r>
            <a:r>
              <a:rPr kumimoji="0" lang="en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Arial"/>
                <a:cs typeface="Arial"/>
                <a:sym typeface="Arial"/>
              </a:rPr>
              <a:t>@gmail.com</a:t>
            </a:r>
          </a:p>
          <a:p>
            <a:pPr marL="0" marR="0" lvl="0" indent="0" algn="ctr" defTabSz="685800" eaLnBrk="1" fontAlgn="auto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464"/>
              </a:buClr>
              <a:buSzPct val="25000"/>
              <a:buFontTx/>
              <a:buNone/>
              <a:tabLst/>
              <a:defRPr/>
            </a:pPr>
            <a:r>
              <a:rPr kumimoji="0" lang="en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Arial"/>
                <a:cs typeface="Arial"/>
                <a:sym typeface="Arial"/>
              </a:rPr>
              <a:t>Instagram: @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Arial"/>
                <a:cs typeface="Arial"/>
                <a:sym typeface="Arial"/>
              </a:rPr>
              <a:t>poolesville.unicef</a:t>
            </a:r>
            <a:endParaRPr kumimoji="0" lang="en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anose="02040602050305030304" pitchFamily="18" charset="0"/>
              <a:ea typeface="Arial"/>
              <a:cs typeface="Arial"/>
              <a:sym typeface="Arial"/>
            </a:endParaRPr>
          </a:p>
          <a:p>
            <a:pPr marL="0" marR="0" lvl="0" indent="0" algn="ctr" defTabSz="685800" eaLnBrk="1" fontAlgn="auto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464"/>
              </a:buClr>
              <a:buSzPct val="25000"/>
              <a:buFontTx/>
              <a:buNone/>
              <a:tabLst/>
              <a:defRPr/>
            </a:pPr>
            <a:r>
              <a:rPr kumimoji="0" lang="en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Arial"/>
                <a:cs typeface="Arial"/>
                <a:sym typeface="Arial"/>
              </a:rPr>
              <a:t>Website: </a:t>
            </a:r>
            <a:r>
              <a:rPr kumimoji="0" lang="en" sz="4400" b="0" i="0" u="sng" strike="noStrike" kern="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Book Antiqua" panose="02040602050305030304" pitchFamily="18" charset="0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</a:t>
            </a:r>
            <a:r>
              <a:rPr kumimoji="0" lang="en-US" sz="4400" b="0" i="0" u="sng" strike="noStrike" kern="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Book Antiqua" panose="02040602050305030304" pitchFamily="18" charset="0"/>
                <a:ea typeface="Arial"/>
                <a:cs typeface="Arial"/>
                <a:sym typeface="Arial"/>
              </a:rPr>
              <a:t>poolesvilleunicef.weebly.com</a:t>
            </a:r>
            <a:endParaRPr kumimoji="0" lang="en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anose="02040602050305030304" pitchFamily="18" charset="0"/>
              <a:ea typeface="Arial"/>
              <a:cs typeface="Arial"/>
              <a:sym typeface="Arial"/>
            </a:endParaRPr>
          </a:p>
          <a:p>
            <a:pPr marL="137160" marR="0" lvl="0" indent="-137160" algn="ctr" defTabSz="68580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696464"/>
              </a:buClr>
              <a:buSzPct val="25000"/>
              <a:buFontTx/>
              <a:buNone/>
              <a:tabLst/>
              <a:defRPr/>
            </a:pPr>
            <a:r>
              <a:rPr kumimoji="0" lang="en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rPr>
              <a:t>Take a picture of this slide!!!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Shape 105">
            <a:extLst>
              <a:ext uri="{FF2B5EF4-FFF2-40B4-BE49-F238E27FC236}">
                <a16:creationId xmlns:a16="http://schemas.microsoft.com/office/drawing/2014/main" id="{E6B54368-543C-4729-A89C-0D22E1DDF4F9}"/>
              </a:ext>
            </a:extLst>
          </p:cNvPr>
          <p:cNvSpPr txBox="1">
            <a:spLocks/>
          </p:cNvSpPr>
          <p:nvPr/>
        </p:nvSpPr>
        <p:spPr>
          <a:xfrm>
            <a:off x="1835700" y="429430"/>
            <a:ext cx="8520600" cy="62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800" b="1" dirty="0">
                <a:latin typeface="Book Antiqua" panose="02040602050305030304" pitchFamily="18" charset="0"/>
                <a:ea typeface="Arial"/>
                <a:cs typeface="Arial"/>
                <a:sym typeface="Arial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801853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8FEC32-6388-DF45-B680-BF772EB6CD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442"/>
            <a:ext cx="12235764" cy="68335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E4D175-6D21-9541-A608-2B74178F4C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4497" y="1986049"/>
            <a:ext cx="8266770" cy="2140231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0285FF0-92AA-2D45-8CCB-A40A104D9C79}"/>
              </a:ext>
            </a:extLst>
          </p:cNvPr>
          <p:cNvSpPr/>
          <p:nvPr/>
        </p:nvSpPr>
        <p:spPr>
          <a:xfrm>
            <a:off x="2823099" y="5865541"/>
            <a:ext cx="6347533" cy="60505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BB6939-BB82-4140-A0D8-BF51E816CBEA}"/>
              </a:ext>
            </a:extLst>
          </p:cNvPr>
          <p:cNvSpPr txBox="1"/>
          <p:nvPr/>
        </p:nvSpPr>
        <p:spPr>
          <a:xfrm>
            <a:off x="2823099" y="5979006"/>
            <a:ext cx="62123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QUESTIONS? 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Email: poolesvilleunicefclub@gmail.com</a:t>
            </a:r>
          </a:p>
        </p:txBody>
      </p:sp>
    </p:spTree>
    <p:extLst>
      <p:ext uri="{BB962C8B-B14F-4D97-AF65-F5344CB8AC3E}">
        <p14:creationId xmlns:p14="http://schemas.microsoft.com/office/powerpoint/2010/main" val="1318093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901990-743E-F344-8774-9550E8F6CE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0BC88F-C861-9D4E-9A12-FB006C0E0715}"/>
              </a:ext>
            </a:extLst>
          </p:cNvPr>
          <p:cNvSpPr/>
          <p:nvPr/>
        </p:nvSpPr>
        <p:spPr>
          <a:xfrm>
            <a:off x="481361" y="468351"/>
            <a:ext cx="11229278" cy="59212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E0B832-3E98-5A48-9B7A-A49E69BCBA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748" y="981307"/>
            <a:ext cx="1265945" cy="125377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CB26F8E-DD5F-ED46-972D-30B8CFA70FDC}"/>
              </a:ext>
            </a:extLst>
          </p:cNvPr>
          <p:cNvSpPr/>
          <p:nvPr/>
        </p:nvSpPr>
        <p:spPr>
          <a:xfrm>
            <a:off x="-401443" y="1902799"/>
            <a:ext cx="974216" cy="974216"/>
          </a:xfrm>
          <a:prstGeom prst="ellipse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3AC5219-FFE1-4B4D-BD48-494D1E0E2FD0}"/>
              </a:ext>
            </a:extLst>
          </p:cNvPr>
          <p:cNvSpPr/>
          <p:nvPr/>
        </p:nvSpPr>
        <p:spPr>
          <a:xfrm>
            <a:off x="327330" y="1629488"/>
            <a:ext cx="490886" cy="490886"/>
          </a:xfrm>
          <a:prstGeom prst="ellipse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669872-E2BC-054D-AA75-B300F154B895}"/>
              </a:ext>
            </a:extLst>
          </p:cNvPr>
          <p:cNvSpPr/>
          <p:nvPr/>
        </p:nvSpPr>
        <p:spPr>
          <a:xfrm>
            <a:off x="-821535" y="423746"/>
            <a:ext cx="1507252" cy="1507252"/>
          </a:xfrm>
          <a:prstGeom prst="ellipse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336588-E5D3-8741-84CD-CDDFF3A73DA6}"/>
              </a:ext>
            </a:extLst>
          </p:cNvPr>
          <p:cNvSpPr/>
          <p:nvPr/>
        </p:nvSpPr>
        <p:spPr>
          <a:xfrm>
            <a:off x="498775" y="2263281"/>
            <a:ext cx="675503" cy="675503"/>
          </a:xfrm>
          <a:prstGeom prst="ellipse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F576C9-7CC7-374C-85C7-3DE8FA50CC18}"/>
              </a:ext>
            </a:extLst>
          </p:cNvPr>
          <p:cNvSpPr/>
          <p:nvPr/>
        </p:nvSpPr>
        <p:spPr>
          <a:xfrm>
            <a:off x="283418" y="2739928"/>
            <a:ext cx="357693" cy="357693"/>
          </a:xfrm>
          <a:prstGeom prst="ellipse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2A1C67-A9FE-4342-B479-A2B7A0932371}"/>
              </a:ext>
            </a:extLst>
          </p:cNvPr>
          <p:cNvSpPr txBox="1"/>
          <p:nvPr/>
        </p:nvSpPr>
        <p:spPr>
          <a:xfrm>
            <a:off x="3908793" y="1060144"/>
            <a:ext cx="8110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Book Antiqua" panose="02040602050305030304" pitchFamily="18" charset="0"/>
                <a:ea typeface="Roboto Thin" pitchFamily="2" charset="0"/>
              </a:rPr>
              <a:t>Agenda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0C0ED5-2CDC-1144-A139-365EC2A0209A}"/>
              </a:ext>
            </a:extLst>
          </p:cNvPr>
          <p:cNvSpPr txBox="1"/>
          <p:nvPr/>
        </p:nvSpPr>
        <p:spPr>
          <a:xfrm>
            <a:off x="3704607" y="2428188"/>
            <a:ext cx="68133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Book Antiqua" panose="02040602050305030304" pitchFamily="18" charset="0"/>
                <a:ea typeface="Roboto Medium" pitchFamily="2" charset="0"/>
              </a:rPr>
              <a:t>&gt;</a:t>
            </a:r>
            <a:r>
              <a:rPr lang="en-US" sz="2400" dirty="0">
                <a:latin typeface="Book Antiqua" panose="02040602050305030304" pitchFamily="18" charset="0"/>
                <a:ea typeface="Roboto Medium" pitchFamily="2" charset="0"/>
              </a:rPr>
              <a:t> About UNICEF</a:t>
            </a:r>
          </a:p>
          <a:p>
            <a:endParaRPr lang="en-US" sz="2400" dirty="0">
              <a:solidFill>
                <a:srgbClr val="00B0F0"/>
              </a:solidFill>
              <a:latin typeface="Book Antiqua" panose="02040602050305030304" pitchFamily="18" charset="0"/>
              <a:ea typeface="Roboto Medium" pitchFamily="2" charset="0"/>
            </a:endParaRPr>
          </a:p>
          <a:p>
            <a:r>
              <a:rPr lang="en-US" sz="2400" dirty="0">
                <a:solidFill>
                  <a:srgbClr val="00B0F0"/>
                </a:solidFill>
                <a:latin typeface="Book Antiqua" panose="02040602050305030304" pitchFamily="18" charset="0"/>
                <a:ea typeface="Roboto Medium" pitchFamily="2" charset="0"/>
              </a:rPr>
              <a:t>&gt;</a:t>
            </a:r>
            <a:r>
              <a:rPr lang="en-US" sz="2400" dirty="0">
                <a:latin typeface="Book Antiqua" panose="02040602050305030304" pitchFamily="18" charset="0"/>
                <a:ea typeface="Roboto Medium" pitchFamily="2" charset="0"/>
              </a:rPr>
              <a:t> Previous Fundraisers</a:t>
            </a:r>
          </a:p>
          <a:p>
            <a:endParaRPr lang="en-US" sz="2400" dirty="0">
              <a:latin typeface="Book Antiqua" panose="02040602050305030304" pitchFamily="18" charset="0"/>
              <a:ea typeface="Roboto Medium" pitchFamily="2" charset="0"/>
            </a:endParaRPr>
          </a:p>
          <a:p>
            <a:r>
              <a:rPr lang="en-US" sz="2400" dirty="0">
                <a:solidFill>
                  <a:srgbClr val="00B0F0"/>
                </a:solidFill>
                <a:latin typeface="Book Antiqua" panose="02040602050305030304" pitchFamily="18" charset="0"/>
                <a:ea typeface="Roboto Medium" pitchFamily="2" charset="0"/>
              </a:rPr>
              <a:t>&gt;</a:t>
            </a:r>
            <a:r>
              <a:rPr lang="en-US" sz="2400" dirty="0">
                <a:latin typeface="Book Antiqua" panose="02040602050305030304" pitchFamily="18" charset="0"/>
                <a:ea typeface="Roboto Medium" pitchFamily="2" charset="0"/>
              </a:rPr>
              <a:t> Future Plans/ Events</a:t>
            </a:r>
          </a:p>
          <a:p>
            <a:r>
              <a:rPr lang="en-US" sz="2400" dirty="0">
                <a:latin typeface="Book Antiqua" panose="02040602050305030304" pitchFamily="18" charset="0"/>
                <a:ea typeface="Roboto Medium" pitchFamily="2" charset="0"/>
              </a:rPr>
              <a:t> </a:t>
            </a:r>
          </a:p>
          <a:p>
            <a:r>
              <a:rPr lang="en-US" sz="2400" dirty="0">
                <a:solidFill>
                  <a:srgbClr val="00B0F0"/>
                </a:solidFill>
                <a:latin typeface="Book Antiqua" panose="02040602050305030304" pitchFamily="18" charset="0"/>
                <a:ea typeface="Roboto Medium" pitchFamily="2" charset="0"/>
              </a:rPr>
              <a:t>&gt; </a:t>
            </a:r>
            <a:r>
              <a:rPr lang="en-US" sz="2400" dirty="0">
                <a:latin typeface="Book Antiqua" panose="02040602050305030304" pitchFamily="18" charset="0"/>
                <a:ea typeface="Roboto Medium" pitchFamily="2" charset="0"/>
              </a:rPr>
              <a:t>Official Membership</a:t>
            </a:r>
          </a:p>
          <a:p>
            <a:endParaRPr lang="en-US" sz="2400" dirty="0">
              <a:latin typeface="Book Antiqua" panose="02040602050305030304" pitchFamily="18" charset="0"/>
              <a:ea typeface="Roboto Medium" pitchFamily="2" charset="0"/>
            </a:endParaRPr>
          </a:p>
          <a:p>
            <a:r>
              <a:rPr lang="en-US" sz="2400" dirty="0">
                <a:solidFill>
                  <a:srgbClr val="00B0F0"/>
                </a:solidFill>
                <a:latin typeface="Book Antiqua" panose="02040602050305030304" pitchFamily="18" charset="0"/>
                <a:ea typeface="Roboto Medium" pitchFamily="2" charset="0"/>
              </a:rPr>
              <a:t>&gt;</a:t>
            </a:r>
            <a:r>
              <a:rPr lang="en-US" sz="2400" dirty="0">
                <a:latin typeface="Book Antiqua" panose="02040602050305030304" pitchFamily="18" charset="0"/>
                <a:ea typeface="Roboto Medium" pitchFamily="2" charset="0"/>
              </a:rPr>
              <a:t> Club T-Shirts</a:t>
            </a:r>
          </a:p>
        </p:txBody>
      </p:sp>
    </p:spTree>
    <p:extLst>
      <p:ext uri="{BB962C8B-B14F-4D97-AF65-F5344CB8AC3E}">
        <p14:creationId xmlns:p14="http://schemas.microsoft.com/office/powerpoint/2010/main" val="145169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758127-F6AD-2D40-89B4-067C77B848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9D0D33-A1D5-9B48-B818-479F7ACF69C1}"/>
              </a:ext>
            </a:extLst>
          </p:cNvPr>
          <p:cNvSpPr/>
          <p:nvPr/>
        </p:nvSpPr>
        <p:spPr>
          <a:xfrm>
            <a:off x="0" y="0"/>
            <a:ext cx="11697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4F1719-4C74-4044-92D6-2BAF9B115E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93" y="1143653"/>
            <a:ext cx="1299182" cy="109930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A140704-BDB9-3E41-8E4F-0106DAEEE6A6}"/>
              </a:ext>
            </a:extLst>
          </p:cNvPr>
          <p:cNvSpPr/>
          <p:nvPr/>
        </p:nvSpPr>
        <p:spPr>
          <a:xfrm>
            <a:off x="-457198" y="1902799"/>
            <a:ext cx="974216" cy="974216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F6EC323-020E-3347-8650-14CEC3F92CD9}"/>
              </a:ext>
            </a:extLst>
          </p:cNvPr>
          <p:cNvSpPr/>
          <p:nvPr/>
        </p:nvSpPr>
        <p:spPr>
          <a:xfrm>
            <a:off x="271575" y="1629488"/>
            <a:ext cx="490886" cy="490886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6C8DDF-C64D-984C-B371-B83D8E4BB49F}"/>
              </a:ext>
            </a:extLst>
          </p:cNvPr>
          <p:cNvSpPr/>
          <p:nvPr/>
        </p:nvSpPr>
        <p:spPr>
          <a:xfrm>
            <a:off x="-898906" y="406698"/>
            <a:ext cx="1507252" cy="1507252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CF4C8D0-4620-7540-8097-06F80D231170}"/>
              </a:ext>
            </a:extLst>
          </p:cNvPr>
          <p:cNvSpPr/>
          <p:nvPr/>
        </p:nvSpPr>
        <p:spPr>
          <a:xfrm>
            <a:off x="443020" y="2263281"/>
            <a:ext cx="675503" cy="675503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44A8FF-EB66-CF44-8342-8228CC6099CB}"/>
              </a:ext>
            </a:extLst>
          </p:cNvPr>
          <p:cNvSpPr/>
          <p:nvPr/>
        </p:nvSpPr>
        <p:spPr>
          <a:xfrm>
            <a:off x="227663" y="2739928"/>
            <a:ext cx="357693" cy="357693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FB9871-E850-744D-94A5-03B1F95044D3}"/>
              </a:ext>
            </a:extLst>
          </p:cNvPr>
          <p:cNvSpPr txBox="1"/>
          <p:nvPr/>
        </p:nvSpPr>
        <p:spPr>
          <a:xfrm>
            <a:off x="2681338" y="796935"/>
            <a:ext cx="7560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Book Antiqua" panose="02040602050305030304" pitchFamily="18" charset="0"/>
                <a:ea typeface="Roboto Thin" pitchFamily="2" charset="0"/>
              </a:rPr>
              <a:t>About Our Club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86F3C5-6A51-424D-997B-CCAD4DD39D99}"/>
              </a:ext>
            </a:extLst>
          </p:cNvPr>
          <p:cNvSpPr txBox="1"/>
          <p:nvPr/>
        </p:nvSpPr>
        <p:spPr>
          <a:xfrm>
            <a:off x="1118523" y="2385868"/>
            <a:ext cx="10195421" cy="384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55600">
              <a:lnSpc>
                <a:spcPct val="115000"/>
              </a:lnSpc>
              <a:buClr>
                <a:srgbClr val="000000"/>
              </a:buClr>
              <a:buSzPct val="100000"/>
              <a:buFont typeface="Arial"/>
            </a:pPr>
            <a:r>
              <a:rPr lang="en-US" sz="2400" dirty="0">
                <a:solidFill>
                  <a:srgbClr val="00B0F0"/>
                </a:solidFill>
                <a:latin typeface="Roboto Medium" pitchFamily="2" charset="0"/>
                <a:ea typeface="Roboto Medium" pitchFamily="2" charset="0"/>
              </a:rPr>
              <a:t>&gt; </a:t>
            </a:r>
            <a:r>
              <a:rPr lang="en" sz="24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A high school club that partners with the U.S. Fund called UNICEF</a:t>
            </a: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 </a:t>
            </a:r>
            <a:r>
              <a:rPr lang="en" sz="24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 (United Nations International Children’s Emergency Fund), which helps support child survival in more than 150 countries</a:t>
            </a:r>
          </a:p>
          <a:p>
            <a:pPr marL="457200" lvl="0" indent="-35560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ct val="100000"/>
              <a:buFont typeface="Arial"/>
            </a:pPr>
            <a:r>
              <a:rPr lang="en-US" sz="2400" dirty="0">
                <a:solidFill>
                  <a:srgbClr val="00B0F0"/>
                </a:solidFill>
                <a:latin typeface="Roboto Medium" pitchFamily="2" charset="0"/>
                <a:ea typeface="Roboto Medium" pitchFamily="2" charset="0"/>
              </a:rPr>
              <a:t>&gt; </a:t>
            </a:r>
            <a:r>
              <a:rPr lang="en" sz="24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We engage in a variety of activities, including setting up various community activities to raise money to donate to UNICEF</a:t>
            </a:r>
          </a:p>
          <a:p>
            <a:pPr marL="457200" lvl="0" indent="-35560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ct val="100000"/>
              <a:buFont typeface="Arial"/>
            </a:pPr>
            <a:r>
              <a:rPr lang="en-US" sz="2400" dirty="0">
                <a:solidFill>
                  <a:srgbClr val="00B0F0"/>
                </a:solidFill>
                <a:latin typeface="Roboto Medium" pitchFamily="2" charset="0"/>
                <a:ea typeface="Roboto Medium" pitchFamily="2" charset="0"/>
              </a:rPr>
              <a:t>&gt; </a:t>
            </a:r>
            <a:r>
              <a:rPr lang="en" sz="24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Becoming a member of an official UNICEF high school club is a great way to make an impact on UNICEF’s worldwide charitable work</a:t>
            </a:r>
          </a:p>
          <a:p>
            <a:endParaRPr lang="en-US" sz="2400" dirty="0">
              <a:latin typeface="Roboto Medium" pitchFamily="2" charset="0"/>
              <a:ea typeface="Robot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11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8A67C14-3094-2847-B3C7-ED0767C5684B}"/>
              </a:ext>
            </a:extLst>
          </p:cNvPr>
          <p:cNvSpPr/>
          <p:nvPr/>
        </p:nvSpPr>
        <p:spPr>
          <a:xfrm>
            <a:off x="261257" y="211015"/>
            <a:ext cx="11696281" cy="6430945"/>
          </a:xfrm>
          <a:prstGeom prst="rect">
            <a:avLst/>
          </a:prstGeom>
          <a:solidFill>
            <a:srgbClr val="0000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BC795C2-703C-9D48-A4C7-784D5D06C065}"/>
              </a:ext>
            </a:extLst>
          </p:cNvPr>
          <p:cNvSpPr/>
          <p:nvPr/>
        </p:nvSpPr>
        <p:spPr>
          <a:xfrm>
            <a:off x="703385" y="105229"/>
            <a:ext cx="758927" cy="758927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285242A-854E-CD4B-87BD-923AACBB4065}"/>
              </a:ext>
            </a:extLst>
          </p:cNvPr>
          <p:cNvSpPr/>
          <p:nvPr/>
        </p:nvSpPr>
        <p:spPr>
          <a:xfrm>
            <a:off x="622999" y="809166"/>
            <a:ext cx="490886" cy="490886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6FFEC2-0D1E-954D-B84E-5238A2AF9198}"/>
              </a:ext>
            </a:extLst>
          </p:cNvPr>
          <p:cNvSpPr txBox="1"/>
          <p:nvPr/>
        </p:nvSpPr>
        <p:spPr>
          <a:xfrm>
            <a:off x="622999" y="3090966"/>
            <a:ext cx="2962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Roboto" pitchFamily="2" charset="0"/>
                <a:ea typeface="Roboto" pitchFamily="2" charset="0"/>
              </a:rPr>
              <a:t>UNICEF </a:t>
            </a:r>
          </a:p>
          <a:p>
            <a:r>
              <a:rPr lang="en-US" sz="3600" b="1" dirty="0">
                <a:latin typeface="Roboto" pitchFamily="2" charset="0"/>
                <a:ea typeface="Roboto" pitchFamily="2" charset="0"/>
              </a:rPr>
              <a:t>PROGRAMS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E87CB2-F5D8-7348-A8E4-40DC55DA69A3}"/>
              </a:ext>
            </a:extLst>
          </p:cNvPr>
          <p:cNvSpPr/>
          <p:nvPr/>
        </p:nvSpPr>
        <p:spPr>
          <a:xfrm>
            <a:off x="-261869" y="199583"/>
            <a:ext cx="994786" cy="994786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B6DC80F-CEEF-EC42-8369-5D2CD4AA8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85" y="597310"/>
            <a:ext cx="2714737" cy="2297085"/>
          </a:xfrm>
          <a:prstGeom prst="rect">
            <a:avLst/>
          </a:prstGeom>
        </p:spPr>
      </p:pic>
      <p:pic>
        <p:nvPicPr>
          <p:cNvPr id="4" name="Picture 3" descr="USA_CYAN_ICON_FIRST_AID_KIT.png">
            <a:extLst>
              <a:ext uri="{FF2B5EF4-FFF2-40B4-BE49-F238E27FC236}">
                <a16:creationId xmlns:a16="http://schemas.microsoft.com/office/drawing/2014/main" id="{B22F1E69-D65C-8A4F-B04A-5F4D11B9AB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659" y="478579"/>
            <a:ext cx="1637760" cy="1641400"/>
          </a:xfrm>
          <a:prstGeom prst="rect">
            <a:avLst/>
          </a:prstGeom>
        </p:spPr>
      </p:pic>
      <p:pic>
        <p:nvPicPr>
          <p:cNvPr id="5" name="Picture 4" descr="USA_CYAN_ICON_WATER_PUMP.png">
            <a:extLst>
              <a:ext uri="{FF2B5EF4-FFF2-40B4-BE49-F238E27FC236}">
                <a16:creationId xmlns:a16="http://schemas.microsoft.com/office/drawing/2014/main" id="{9E7FAB45-7412-4C44-8C3A-BCE2E00EC6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8483" y="450191"/>
            <a:ext cx="1674245" cy="16705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1B4A07-0B64-2E47-94FF-BD4200918453}"/>
              </a:ext>
            </a:extLst>
          </p:cNvPr>
          <p:cNvSpPr txBox="1"/>
          <p:nvPr/>
        </p:nvSpPr>
        <p:spPr>
          <a:xfrm>
            <a:off x="6895801" y="2053441"/>
            <a:ext cx="1176639" cy="3485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Roboto Light" pitchFamily="2" charset="0"/>
                <a:ea typeface="Roboto Light" pitchFamily="2" charset="0"/>
              </a:rPr>
              <a:t>wash</a:t>
            </a:r>
          </a:p>
        </p:txBody>
      </p:sp>
      <p:pic>
        <p:nvPicPr>
          <p:cNvPr id="7" name="Picture 6" descr="USA_CYAN_ICON_MEDICINE.png">
            <a:extLst>
              <a:ext uri="{FF2B5EF4-FFF2-40B4-BE49-F238E27FC236}">
                <a16:creationId xmlns:a16="http://schemas.microsoft.com/office/drawing/2014/main" id="{887EB289-D84C-9E42-A211-84B5D260EC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301" y="4455202"/>
            <a:ext cx="1647664" cy="16476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36ACD0-5A9C-EB42-998F-64F90E308965}"/>
              </a:ext>
            </a:extLst>
          </p:cNvPr>
          <p:cNvSpPr txBox="1"/>
          <p:nvPr/>
        </p:nvSpPr>
        <p:spPr>
          <a:xfrm>
            <a:off x="4074449" y="6080104"/>
            <a:ext cx="164094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Roboto Light" pitchFamily="2" charset="0"/>
                <a:ea typeface="Roboto Light" pitchFamily="2" charset="0"/>
              </a:rPr>
              <a:t>HIV/AIDS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AAD3D0-6941-E549-B9DC-A676F49D5639}"/>
              </a:ext>
            </a:extLst>
          </p:cNvPr>
          <p:cNvSpPr txBox="1"/>
          <p:nvPr/>
        </p:nvSpPr>
        <p:spPr>
          <a:xfrm>
            <a:off x="4128849" y="2043035"/>
            <a:ext cx="14853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Roboto Light" pitchFamily="2" charset="0"/>
                <a:ea typeface="Roboto Light" pitchFamily="2" charset="0"/>
              </a:rPr>
              <a:t>health</a:t>
            </a:r>
          </a:p>
        </p:txBody>
      </p:sp>
      <p:pic>
        <p:nvPicPr>
          <p:cNvPr id="6" name="Picture 5" descr="USA_CYAN_ICON_NUTRITION.png">
            <a:extLst>
              <a:ext uri="{FF2B5EF4-FFF2-40B4-BE49-F238E27FC236}">
                <a16:creationId xmlns:a16="http://schemas.microsoft.com/office/drawing/2014/main" id="{7925C2B9-4804-F446-A872-2462A887B03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0073" y="484656"/>
            <a:ext cx="1648636" cy="16523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A1AE66-A381-AD4B-8869-9087C2713167}"/>
              </a:ext>
            </a:extLst>
          </p:cNvPr>
          <p:cNvSpPr txBox="1"/>
          <p:nvPr/>
        </p:nvSpPr>
        <p:spPr>
          <a:xfrm>
            <a:off x="9430782" y="2091184"/>
            <a:ext cx="16323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Roboto Light" pitchFamily="2" charset="0"/>
                <a:ea typeface="Roboto Light" pitchFamily="2" charset="0"/>
              </a:rPr>
              <a:t>nutrition</a:t>
            </a:r>
          </a:p>
        </p:txBody>
      </p:sp>
      <p:pic>
        <p:nvPicPr>
          <p:cNvPr id="8" name="Picture 7" descr="USA_CYAN_ICON_SCHOOL_BOX.png">
            <a:extLst>
              <a:ext uri="{FF2B5EF4-FFF2-40B4-BE49-F238E27FC236}">
                <a16:creationId xmlns:a16="http://schemas.microsoft.com/office/drawing/2014/main" id="{CA98C928-5613-7D46-91E6-9A9C6C71956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049" y="2363766"/>
            <a:ext cx="1685438" cy="16854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0C11767-EA5A-1A4E-BF16-490671A2E0C9}"/>
              </a:ext>
            </a:extLst>
          </p:cNvPr>
          <p:cNvSpPr txBox="1"/>
          <p:nvPr/>
        </p:nvSpPr>
        <p:spPr>
          <a:xfrm>
            <a:off x="5362471" y="3989535"/>
            <a:ext cx="147621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Roboto Light" pitchFamily="2" charset="0"/>
                <a:ea typeface="Roboto Light" pitchFamily="2" charset="0"/>
              </a:rPr>
              <a:t>education</a:t>
            </a:r>
          </a:p>
        </p:txBody>
      </p:sp>
      <p:pic>
        <p:nvPicPr>
          <p:cNvPr id="10" name="Picture 9" descr="USA_CYAN_ICON_SOCIAL_INCLUSION.png">
            <a:extLst>
              <a:ext uri="{FF2B5EF4-FFF2-40B4-BE49-F238E27FC236}">
                <a16:creationId xmlns:a16="http://schemas.microsoft.com/office/drawing/2014/main" id="{90E7F5B3-89C5-A347-9B30-59370031A4F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540" y="4473607"/>
            <a:ext cx="1659502" cy="16595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63C804-7B0E-664D-8234-C278D53A5D49}"/>
              </a:ext>
            </a:extLst>
          </p:cNvPr>
          <p:cNvSpPr txBox="1"/>
          <p:nvPr/>
        </p:nvSpPr>
        <p:spPr>
          <a:xfrm>
            <a:off x="6673418" y="6049636"/>
            <a:ext cx="20938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Roboto Light" pitchFamily="2" charset="0"/>
                <a:ea typeface="Roboto Light" pitchFamily="2" charset="0"/>
              </a:rPr>
              <a:t>social inclusion</a:t>
            </a:r>
          </a:p>
        </p:txBody>
      </p:sp>
      <p:pic>
        <p:nvPicPr>
          <p:cNvPr id="9" name="Picture 8" descr="USA_CYAN_ICON_CHILD_PROTECTION.png">
            <a:extLst>
              <a:ext uri="{FF2B5EF4-FFF2-40B4-BE49-F238E27FC236}">
                <a16:creationId xmlns:a16="http://schemas.microsoft.com/office/drawing/2014/main" id="{C65CBB36-C572-0A4C-8D8C-AE6B7E6D903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3459" y="2347438"/>
            <a:ext cx="1672114" cy="16758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FB99CD0-9191-2340-8693-000A9448180E}"/>
              </a:ext>
            </a:extLst>
          </p:cNvPr>
          <p:cNvSpPr txBox="1"/>
          <p:nvPr/>
        </p:nvSpPr>
        <p:spPr>
          <a:xfrm>
            <a:off x="7793257" y="3975037"/>
            <a:ext cx="2471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Roboto Light" pitchFamily="2" charset="0"/>
                <a:ea typeface="Roboto Light" pitchFamily="2" charset="0"/>
              </a:rPr>
              <a:t>child protection</a:t>
            </a:r>
          </a:p>
        </p:txBody>
      </p:sp>
    </p:spTree>
    <p:extLst>
      <p:ext uri="{BB962C8B-B14F-4D97-AF65-F5344CB8AC3E}">
        <p14:creationId xmlns:p14="http://schemas.microsoft.com/office/powerpoint/2010/main" val="12564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188AF1-0D2A-7E40-9607-B3A8A92951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DCB194-8DC0-5847-8B26-DA27C8F4BDE0}"/>
              </a:ext>
            </a:extLst>
          </p:cNvPr>
          <p:cNvSpPr/>
          <p:nvPr/>
        </p:nvSpPr>
        <p:spPr>
          <a:xfrm>
            <a:off x="509499" y="468351"/>
            <a:ext cx="11229278" cy="59212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D6B71ED1-47AE-E544-AF4A-F87F9D3D8981}"/>
              </a:ext>
            </a:extLst>
          </p:cNvPr>
          <p:cNvSpPr txBox="1">
            <a:spLocks/>
          </p:cNvSpPr>
          <p:nvPr/>
        </p:nvSpPr>
        <p:spPr>
          <a:xfrm>
            <a:off x="2618334" y="1127135"/>
            <a:ext cx="8591472" cy="4179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Roboto Thin" pitchFamily="2" charset="0"/>
                <a:ea typeface="Roboto Thin" pitchFamily="2" charset="0"/>
              </a:rPr>
              <a:t>UNICEF Strategic Plan (2018 - 2021)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07EF7F8-A66A-0145-AA68-8D0BB770918C}"/>
              </a:ext>
            </a:extLst>
          </p:cNvPr>
          <p:cNvSpPr txBox="1">
            <a:spLocks/>
          </p:cNvSpPr>
          <p:nvPr/>
        </p:nvSpPr>
        <p:spPr>
          <a:xfrm>
            <a:off x="2651759" y="1791298"/>
            <a:ext cx="8844857" cy="13203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Roboto Medium" pitchFamily="2" charset="0"/>
                <a:ea typeface="Roboto Medium" pitchFamily="2" charset="0"/>
              </a:rPr>
              <a:t>UNICEF works to realize the rights of every child – </a:t>
            </a:r>
            <a:br>
              <a:rPr lang="en-US" sz="2400" dirty="0">
                <a:latin typeface="Roboto Medium" pitchFamily="2" charset="0"/>
                <a:ea typeface="Roboto Medium" pitchFamily="2" charset="0"/>
              </a:rPr>
            </a:br>
            <a:r>
              <a:rPr lang="en-US" sz="2400" dirty="0">
                <a:latin typeface="Roboto Medium" pitchFamily="2" charset="0"/>
                <a:ea typeface="Roboto Medium" pitchFamily="2" charset="0"/>
              </a:rPr>
              <a:t>especially the most disadvantaged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5DD6EDF-351F-374B-AD1A-5BC009C3A201}"/>
              </a:ext>
            </a:extLst>
          </p:cNvPr>
          <p:cNvCxnSpPr/>
          <p:nvPr/>
        </p:nvCxnSpPr>
        <p:spPr>
          <a:xfrm>
            <a:off x="4257368" y="2674923"/>
            <a:ext cx="0" cy="309209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1338ED6-DEDD-5340-BAF9-29A2112195B8}"/>
              </a:ext>
            </a:extLst>
          </p:cNvPr>
          <p:cNvCxnSpPr/>
          <p:nvPr/>
        </p:nvCxnSpPr>
        <p:spPr>
          <a:xfrm>
            <a:off x="5896822" y="2674923"/>
            <a:ext cx="0" cy="309209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35AEBB-E469-B240-B6A4-343C7418F201}"/>
              </a:ext>
            </a:extLst>
          </p:cNvPr>
          <p:cNvCxnSpPr/>
          <p:nvPr/>
        </p:nvCxnSpPr>
        <p:spPr>
          <a:xfrm>
            <a:off x="7680386" y="2673744"/>
            <a:ext cx="0" cy="309209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49DEFA-854B-4440-A3E8-D41E725E8194}"/>
              </a:ext>
            </a:extLst>
          </p:cNvPr>
          <p:cNvCxnSpPr/>
          <p:nvPr/>
        </p:nvCxnSpPr>
        <p:spPr>
          <a:xfrm>
            <a:off x="9480133" y="2668462"/>
            <a:ext cx="0" cy="309209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86FDFCF0-D4B8-0E49-9185-0C13ABC61F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901" y="5326906"/>
            <a:ext cx="417851" cy="4178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1895EF6-3F5E-C243-A81E-1E5E6CE7F5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237" y="5326906"/>
            <a:ext cx="429004" cy="4290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68DE431-9F5C-8243-823A-E796ED2C38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887" y="5320936"/>
            <a:ext cx="436546" cy="4365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2A775C2-A1B3-6A4D-B7BC-AFDDB32B4B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696" y="5327540"/>
            <a:ext cx="431479" cy="43147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944578A-50C0-844A-A133-C2B9676F83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363"/>
            <a:ext cx="431479" cy="43147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C0810E1-1782-B343-9424-29BC68E26AC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589" y="5337115"/>
            <a:ext cx="427141" cy="42714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56A5DBC-DA4A-6F4C-B622-13EC6352FBB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235" y="5307408"/>
            <a:ext cx="438990" cy="43899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0C01D90-D3B9-234D-A28B-69FF94B619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204" y="5306743"/>
            <a:ext cx="437272" cy="4372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4FB050E-24A9-7A48-B7D3-8A9799D64BD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7655" y="5304075"/>
            <a:ext cx="451833" cy="45183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6F8D103-9AF3-6344-A86D-8D20E25C7D1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5744" y="5294908"/>
            <a:ext cx="461000" cy="461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D9D313F-3605-554C-B2B9-4815088F429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4557" y="5301497"/>
            <a:ext cx="450890" cy="45089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BAB0ACF-9EAD-C047-9C49-3E5F4E765A6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226" y="5294909"/>
            <a:ext cx="463580" cy="46358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5AC85E5A-D18D-DF42-8F86-DDB89BC39C77}"/>
              </a:ext>
            </a:extLst>
          </p:cNvPr>
          <p:cNvSpPr/>
          <p:nvPr/>
        </p:nvSpPr>
        <p:spPr>
          <a:xfrm>
            <a:off x="2618334" y="2674922"/>
            <a:ext cx="8498210" cy="3139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609E35-D467-A042-949B-D4E2D056748E}"/>
              </a:ext>
            </a:extLst>
          </p:cNvPr>
          <p:cNvSpPr txBox="1"/>
          <p:nvPr/>
        </p:nvSpPr>
        <p:spPr>
          <a:xfrm>
            <a:off x="2643123" y="2663904"/>
            <a:ext cx="16148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3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GOAL </a:t>
            </a:r>
            <a:r>
              <a:rPr lang="en-US" sz="2000" b="1" spc="3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1</a:t>
            </a:r>
          </a:p>
          <a:p>
            <a:r>
              <a:rPr lang="en-US" sz="1400" dirty="0">
                <a:latin typeface="Roboto Medium" pitchFamily="2" charset="0"/>
                <a:ea typeface="Roboto Medium" pitchFamily="2" charset="0"/>
              </a:rPr>
              <a:t>Every child</a:t>
            </a:r>
          </a:p>
          <a:p>
            <a:r>
              <a:rPr lang="en-US" sz="1400" dirty="0">
                <a:latin typeface="Roboto Medium" pitchFamily="2" charset="0"/>
                <a:ea typeface="Roboto Medium" pitchFamily="2" charset="0"/>
              </a:rPr>
              <a:t>survives</a:t>
            </a:r>
          </a:p>
          <a:p>
            <a:r>
              <a:rPr lang="en-US" sz="1400" dirty="0">
                <a:latin typeface="Roboto Medium" pitchFamily="2" charset="0"/>
                <a:ea typeface="Roboto Medium" pitchFamily="2" charset="0"/>
              </a:rPr>
              <a:t>and thrives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Nutrition, maternal 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and newborn care,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immunization and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preventable illnesses,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quality early childhood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development,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adolescent health,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HIV/AIDS</a:t>
            </a:r>
          </a:p>
          <a:p>
            <a:endParaRPr lang="en-US" sz="2400" b="1" spc="300" dirty="0">
              <a:solidFill>
                <a:srgbClr val="00B0F0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E24213-13A7-3447-B2E2-BC7AB73871C7}"/>
              </a:ext>
            </a:extLst>
          </p:cNvPr>
          <p:cNvSpPr txBox="1"/>
          <p:nvPr/>
        </p:nvSpPr>
        <p:spPr>
          <a:xfrm>
            <a:off x="4349714" y="2657180"/>
            <a:ext cx="1614842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3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GOAL </a:t>
            </a:r>
            <a:r>
              <a:rPr lang="en-US" sz="2000" b="1" spc="3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2</a:t>
            </a:r>
          </a:p>
          <a:p>
            <a:r>
              <a:rPr lang="en-US" sz="1400" dirty="0">
                <a:latin typeface="Roboto Medium" pitchFamily="2" charset="0"/>
                <a:ea typeface="Roboto Medium" pitchFamily="2" charset="0"/>
              </a:rPr>
              <a:t>Every child</a:t>
            </a:r>
          </a:p>
          <a:p>
            <a:r>
              <a:rPr lang="en-US" sz="1400" dirty="0">
                <a:latin typeface="Roboto Medium" pitchFamily="2" charset="0"/>
                <a:ea typeface="Roboto Medium" pitchFamily="2" charset="0"/>
              </a:rPr>
              <a:t>learns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Children deprived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of school, gender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equality in education,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learning, skills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development</a:t>
            </a:r>
          </a:p>
          <a:p>
            <a:endParaRPr lang="en-US" sz="2400" b="1" spc="300" dirty="0">
              <a:solidFill>
                <a:srgbClr val="00B0F0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CF14C9-8C87-CA41-89C3-2AD236CD0B66}"/>
              </a:ext>
            </a:extLst>
          </p:cNvPr>
          <p:cNvSpPr txBox="1"/>
          <p:nvPr/>
        </p:nvSpPr>
        <p:spPr>
          <a:xfrm>
            <a:off x="6000889" y="2651608"/>
            <a:ext cx="1660673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3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GOAL </a:t>
            </a:r>
            <a:r>
              <a:rPr lang="en-US" sz="2000" b="1" spc="3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3</a:t>
            </a:r>
          </a:p>
          <a:p>
            <a:r>
              <a:rPr lang="en-US" sz="1400" dirty="0">
                <a:latin typeface="Roboto Medium" pitchFamily="2" charset="0"/>
                <a:ea typeface="Roboto Medium" pitchFamily="2" charset="0"/>
              </a:rPr>
              <a:t>Every child</a:t>
            </a:r>
          </a:p>
          <a:p>
            <a:r>
              <a:rPr lang="en-US" sz="1400" dirty="0">
                <a:latin typeface="Roboto Medium" pitchFamily="2" charset="0"/>
                <a:ea typeface="Roboto Medium" pitchFamily="2" charset="0"/>
              </a:rPr>
              <a:t>protected from</a:t>
            </a:r>
          </a:p>
          <a:p>
            <a:r>
              <a:rPr lang="en-US" sz="1400" dirty="0">
                <a:latin typeface="Roboto Medium" pitchFamily="2" charset="0"/>
                <a:ea typeface="Roboto Medium" pitchFamily="2" charset="0"/>
              </a:rPr>
              <a:t>violence and</a:t>
            </a:r>
          </a:p>
          <a:p>
            <a:r>
              <a:rPr lang="en-US" sz="1400" dirty="0">
                <a:latin typeface="Roboto Medium" pitchFamily="2" charset="0"/>
                <a:ea typeface="Roboto Medium" pitchFamily="2" charset="0"/>
              </a:rPr>
              <a:t>exploitation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Violence against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children and other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harmful practices, 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access to justice, grave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child rights violations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in armed conflicts, child migrants and refugees</a:t>
            </a:r>
          </a:p>
          <a:p>
            <a:endParaRPr lang="en-US" sz="2400" b="1" spc="300" dirty="0">
              <a:solidFill>
                <a:srgbClr val="00B0F0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8E9BB6-8158-954B-BFD0-8382DF2E03A1}"/>
              </a:ext>
            </a:extLst>
          </p:cNvPr>
          <p:cNvSpPr txBox="1"/>
          <p:nvPr/>
        </p:nvSpPr>
        <p:spPr>
          <a:xfrm>
            <a:off x="7791405" y="2661591"/>
            <a:ext cx="1614842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3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GOAL </a:t>
            </a:r>
            <a:r>
              <a:rPr lang="en-US" sz="2000" b="1" spc="3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4</a:t>
            </a:r>
          </a:p>
          <a:p>
            <a:r>
              <a:rPr lang="en-US" sz="1400" dirty="0">
                <a:latin typeface="Roboto Medium" pitchFamily="2" charset="0"/>
                <a:ea typeface="Roboto Medium" pitchFamily="2" charset="0"/>
              </a:rPr>
              <a:t>Every child</a:t>
            </a:r>
          </a:p>
          <a:p>
            <a:r>
              <a:rPr lang="en-US" sz="1400" dirty="0">
                <a:latin typeface="Roboto Medium" pitchFamily="2" charset="0"/>
                <a:ea typeface="Roboto Medium" pitchFamily="2" charset="0"/>
              </a:rPr>
              <a:t>In a safe </a:t>
            </a:r>
            <a:br>
              <a:rPr lang="en-US" sz="1400" dirty="0">
                <a:latin typeface="Roboto Medium" pitchFamily="2" charset="0"/>
                <a:ea typeface="Roboto Medium" pitchFamily="2" charset="0"/>
              </a:rPr>
            </a:br>
            <a:r>
              <a:rPr lang="en-US" sz="1400" dirty="0">
                <a:latin typeface="Roboto Medium" pitchFamily="2" charset="0"/>
                <a:ea typeface="Roboto Medium" pitchFamily="2" charset="0"/>
              </a:rPr>
              <a:t>and clean environment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Safe drinking water, sanitation, hygiene, open defecation, disaster response, children in urban settings, environmental sustainability</a:t>
            </a:r>
          </a:p>
          <a:p>
            <a:endParaRPr lang="en-US" sz="2400" b="1" spc="300" dirty="0">
              <a:solidFill>
                <a:srgbClr val="00B0F0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BFE211-CDB3-3747-9412-9C260EBA6F0D}"/>
              </a:ext>
            </a:extLst>
          </p:cNvPr>
          <p:cNvSpPr txBox="1"/>
          <p:nvPr/>
        </p:nvSpPr>
        <p:spPr>
          <a:xfrm>
            <a:off x="9561856" y="2658332"/>
            <a:ext cx="1614842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300" dirty="0">
                <a:solidFill>
                  <a:srgbClr val="00B0F0"/>
                </a:solidFill>
                <a:latin typeface="Roboto" pitchFamily="2" charset="0"/>
                <a:ea typeface="Roboto" pitchFamily="2" charset="0"/>
              </a:rPr>
              <a:t>GOAL </a:t>
            </a:r>
            <a:r>
              <a:rPr lang="en-US" sz="2000" b="1" spc="3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5</a:t>
            </a:r>
          </a:p>
          <a:p>
            <a:r>
              <a:rPr lang="en-US" sz="1400" dirty="0">
                <a:latin typeface="Roboto Medium" pitchFamily="2" charset="0"/>
                <a:ea typeface="Roboto Medium" pitchFamily="2" charset="0"/>
              </a:rPr>
              <a:t>Every child</a:t>
            </a:r>
          </a:p>
          <a:p>
            <a:r>
              <a:rPr lang="en-US" sz="1400" dirty="0">
                <a:latin typeface="Roboto Medium" pitchFamily="2" charset="0"/>
                <a:ea typeface="Roboto Medium" pitchFamily="2" charset="0"/>
              </a:rPr>
              <a:t>has an equitable chance in life</a:t>
            </a:r>
          </a:p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Gender equality, adolescent empowerment, child poverty, child social protection systems, disability rights for children</a:t>
            </a:r>
          </a:p>
          <a:p>
            <a:endParaRPr lang="en-US" sz="2400" b="1" spc="300" dirty="0">
              <a:solidFill>
                <a:srgbClr val="00B0F0"/>
              </a:solidFill>
              <a:latin typeface="Roboto Light" pitchFamily="2" charset="0"/>
              <a:ea typeface="Roboto Light" pitchFamily="2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8C6C541-1206-F44E-A01D-D1D860794C73}"/>
              </a:ext>
            </a:extLst>
          </p:cNvPr>
          <p:cNvGrpSpPr/>
          <p:nvPr/>
        </p:nvGrpSpPr>
        <p:grpSpPr>
          <a:xfrm>
            <a:off x="-471055" y="84842"/>
            <a:ext cx="2756992" cy="3777339"/>
            <a:chOff x="-805748" y="470823"/>
            <a:chExt cx="3670392" cy="5028784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2596097-8373-6645-AD33-5E0B44C7AC5C}"/>
                </a:ext>
              </a:extLst>
            </p:cNvPr>
            <p:cNvSpPr/>
            <p:nvPr/>
          </p:nvSpPr>
          <p:spPr>
            <a:xfrm>
              <a:off x="-364040" y="1958611"/>
              <a:ext cx="974216" cy="974216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F4C1DD2-6A53-A44B-98CE-E5603AC00790}"/>
                </a:ext>
              </a:extLst>
            </p:cNvPr>
            <p:cNvSpPr/>
            <p:nvPr/>
          </p:nvSpPr>
          <p:spPr>
            <a:xfrm>
              <a:off x="364733" y="1685300"/>
              <a:ext cx="490886" cy="490886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71847F9-1F64-FB47-9F73-EB540A8779C6}"/>
                </a:ext>
              </a:extLst>
            </p:cNvPr>
            <p:cNvSpPr/>
            <p:nvPr/>
          </p:nvSpPr>
          <p:spPr>
            <a:xfrm>
              <a:off x="-805748" y="470823"/>
              <a:ext cx="1507252" cy="1507252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C9F937F-A3DF-1E42-8438-C84D53807903}"/>
                </a:ext>
              </a:extLst>
            </p:cNvPr>
            <p:cNvSpPr/>
            <p:nvPr/>
          </p:nvSpPr>
          <p:spPr>
            <a:xfrm>
              <a:off x="536178" y="2319093"/>
              <a:ext cx="675503" cy="675503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95E3CEE-3589-5F4A-A54B-2E0CF6838CBD}"/>
                </a:ext>
              </a:extLst>
            </p:cNvPr>
            <p:cNvSpPr/>
            <p:nvPr/>
          </p:nvSpPr>
          <p:spPr>
            <a:xfrm>
              <a:off x="320821" y="2795740"/>
              <a:ext cx="357693" cy="357693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FB282F0-8A6C-5B47-A59E-8551FCF831E1}"/>
                </a:ext>
              </a:extLst>
            </p:cNvPr>
            <p:cNvSpPr/>
            <p:nvPr/>
          </p:nvSpPr>
          <p:spPr>
            <a:xfrm>
              <a:off x="552155" y="2977090"/>
              <a:ext cx="592298" cy="592298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4C9371A1-6CBC-6146-ABA1-9114410A4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50868" y="3287950"/>
              <a:ext cx="2613776" cy="2211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5047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B9EB0BC-3D97-1A42-875B-9A9CECF32A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2A3622-8320-A746-8B00-28715BAC26FD}"/>
              </a:ext>
            </a:extLst>
          </p:cNvPr>
          <p:cNvSpPr/>
          <p:nvPr/>
        </p:nvSpPr>
        <p:spPr>
          <a:xfrm>
            <a:off x="468352" y="434898"/>
            <a:ext cx="11229278" cy="59212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hape 308">
            <a:extLst>
              <a:ext uri="{FF2B5EF4-FFF2-40B4-BE49-F238E27FC236}">
                <a16:creationId xmlns:a16="http://schemas.microsoft.com/office/drawing/2014/main" id="{92EE5E96-2D13-CD4C-B68F-69F256CE0A39}"/>
              </a:ext>
            </a:extLst>
          </p:cNvPr>
          <p:cNvSpPr>
            <a:spLocks/>
          </p:cNvSpPr>
          <p:nvPr/>
        </p:nvSpPr>
        <p:spPr>
          <a:xfrm>
            <a:off x="12819972" y="-163868"/>
            <a:ext cx="12192000" cy="6858000"/>
          </a:xfrm>
          <a:prstGeom prst="rect">
            <a:avLst/>
          </a:prstGeom>
          <a:solidFill>
            <a:srgbClr val="21AEF1"/>
          </a:solidFill>
          <a:ln w="12700">
            <a:miter lim="400000"/>
          </a:ln>
        </p:spPr>
        <p:txBody>
          <a:bodyPr lIns="17145" tIns="17145" rIns="17145" bIns="17145" anchor="ctr"/>
          <a:lstStyle/>
          <a:p>
            <a:pPr algn="ctr"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4" name="Shape 309" descr="Shape 309">
            <a:extLst>
              <a:ext uri="{FF2B5EF4-FFF2-40B4-BE49-F238E27FC236}">
                <a16:creationId xmlns:a16="http://schemas.microsoft.com/office/drawing/2014/main" id="{F574FBFF-0CCE-2A4B-9D5D-7D6CB33E4B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263" y="1240248"/>
            <a:ext cx="4993951" cy="352158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311">
            <a:extLst>
              <a:ext uri="{FF2B5EF4-FFF2-40B4-BE49-F238E27FC236}">
                <a16:creationId xmlns:a16="http://schemas.microsoft.com/office/drawing/2014/main" id="{07968723-5C88-2847-ACEA-09DE09DFD3AB}"/>
              </a:ext>
            </a:extLst>
          </p:cNvPr>
          <p:cNvSpPr txBox="1">
            <a:spLocks/>
          </p:cNvSpPr>
          <p:nvPr/>
        </p:nvSpPr>
        <p:spPr>
          <a:xfrm>
            <a:off x="1413193" y="637788"/>
            <a:ext cx="9386396" cy="743001"/>
          </a:xfrm>
          <a:prstGeom prst="rect">
            <a:avLst/>
          </a:prstGeom>
        </p:spPr>
        <p:txBody>
          <a:bodyPr lIns="0" tIns="0" rIns="0" bIns="0"/>
          <a:lstStyle>
            <a:lvl1pPr algn="l" defTabSz="8961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72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rgbClr val="00AEEF"/>
                </a:solidFill>
                <a:latin typeface="Roboto Light" pitchFamily="2" charset="0"/>
                <a:ea typeface="Roboto Light" pitchFamily="2" charset="0"/>
              </a:rPr>
              <a:t>UNICEF and UNICEF USA</a:t>
            </a:r>
          </a:p>
        </p:txBody>
      </p:sp>
      <p:sp>
        <p:nvSpPr>
          <p:cNvPr id="7" name="Shape 312">
            <a:extLst>
              <a:ext uri="{FF2B5EF4-FFF2-40B4-BE49-F238E27FC236}">
                <a16:creationId xmlns:a16="http://schemas.microsoft.com/office/drawing/2014/main" id="{C954C324-DB29-664B-8610-D117B8660F70}"/>
              </a:ext>
            </a:extLst>
          </p:cNvPr>
          <p:cNvSpPr txBox="1"/>
          <p:nvPr/>
        </p:nvSpPr>
        <p:spPr>
          <a:xfrm>
            <a:off x="6732018" y="4756594"/>
            <a:ext cx="4805460" cy="1131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03" tIns="45703" rIns="45703" bIns="45703">
            <a:spAutoFit/>
          </a:bodyPr>
          <a:lstStyle>
            <a:lvl1pPr>
              <a:defRPr sz="3600" b="1">
                <a:solidFill>
                  <a:srgbClr val="FFFFFF"/>
                </a:solidFill>
              </a:defRPr>
            </a:lvl1pPr>
          </a:lstStyle>
          <a:p>
            <a:pPr marL="285750" indent="-285750">
              <a:spcAft>
                <a:spcPts val="5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F0"/>
                </a:solidFill>
                <a:latin typeface="Roboto Medium" pitchFamily="2" charset="0"/>
                <a:ea typeface="Roboto Medium" pitchFamily="2" charset="0"/>
              </a:rPr>
              <a:t>&gt;   </a:t>
            </a:r>
            <a:r>
              <a:rPr lang="en-US" sz="1300" b="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anose="020B0604020202020204" pitchFamily="34" charset="0"/>
              </a:rPr>
              <a:t>Registered U.S. 501(c)(3) </a:t>
            </a:r>
          </a:p>
          <a:p>
            <a:pPr marL="285750" indent="-285750">
              <a:spcAft>
                <a:spcPts val="5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F0"/>
                </a:solidFill>
                <a:latin typeface="Roboto Medium" pitchFamily="2" charset="0"/>
                <a:ea typeface="Roboto Medium" pitchFamily="2" charset="0"/>
              </a:rPr>
              <a:t>&gt;   </a:t>
            </a:r>
            <a:r>
              <a:rPr lang="en-US" sz="1300" b="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anose="020B0604020202020204" pitchFamily="34" charset="0"/>
              </a:rPr>
              <a:t>Non-profit organization / NGO</a:t>
            </a:r>
          </a:p>
          <a:p>
            <a:pPr marL="285750" indent="-285750">
              <a:spcAft>
                <a:spcPts val="5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F0"/>
                </a:solidFill>
                <a:latin typeface="Roboto Medium" pitchFamily="2" charset="0"/>
                <a:ea typeface="Roboto Medium" pitchFamily="2" charset="0"/>
              </a:rPr>
              <a:t>&gt;   </a:t>
            </a:r>
            <a:r>
              <a:rPr lang="en-US" sz="1300" b="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anose="020B0604020202020204" pitchFamily="34" charset="0"/>
              </a:rPr>
              <a:t>Fundraise, advocate, educate in support of </a:t>
            </a:r>
          </a:p>
          <a:p>
            <a:pPr>
              <a:spcAft>
                <a:spcPts val="500"/>
              </a:spcAft>
              <a:buClr>
                <a:schemeClr val="bg1"/>
              </a:buClr>
              <a:buSzPct val="150000"/>
            </a:pPr>
            <a:r>
              <a:rPr lang="en-US" sz="1300" b="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anose="020B0604020202020204" pitchFamily="34" charset="0"/>
              </a:rPr>
              <a:t>            UNICEF’s mission</a:t>
            </a:r>
          </a:p>
        </p:txBody>
      </p:sp>
      <p:sp>
        <p:nvSpPr>
          <p:cNvPr id="8" name="Shape 317">
            <a:extLst>
              <a:ext uri="{FF2B5EF4-FFF2-40B4-BE49-F238E27FC236}">
                <a16:creationId xmlns:a16="http://schemas.microsoft.com/office/drawing/2014/main" id="{06F7A099-AA1D-7046-AB08-7AA80BC0E5E2}"/>
              </a:ext>
            </a:extLst>
          </p:cNvPr>
          <p:cNvSpPr/>
          <p:nvPr/>
        </p:nvSpPr>
        <p:spPr>
          <a:xfrm flipV="1">
            <a:off x="6096000" y="1402092"/>
            <a:ext cx="1" cy="135200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17145" tIns="17145" rIns="17145" bIns="17145"/>
          <a:lstStyle/>
          <a:p>
            <a:endParaRPr/>
          </a:p>
        </p:txBody>
      </p:sp>
      <p:sp>
        <p:nvSpPr>
          <p:cNvPr id="10" name="Shape 320">
            <a:extLst>
              <a:ext uri="{FF2B5EF4-FFF2-40B4-BE49-F238E27FC236}">
                <a16:creationId xmlns:a16="http://schemas.microsoft.com/office/drawing/2014/main" id="{F007EAF7-2546-B64A-857D-E0EB582DFAEA}"/>
              </a:ext>
            </a:extLst>
          </p:cNvPr>
          <p:cNvSpPr/>
          <p:nvPr/>
        </p:nvSpPr>
        <p:spPr>
          <a:xfrm flipV="1">
            <a:off x="6096000" y="1623068"/>
            <a:ext cx="1" cy="135200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17145" tIns="17145" rIns="17145" bIns="17145"/>
          <a:lstStyle/>
          <a:p>
            <a:endParaRPr/>
          </a:p>
        </p:txBody>
      </p:sp>
      <p:sp>
        <p:nvSpPr>
          <p:cNvPr id="12" name="Shape 312">
            <a:extLst>
              <a:ext uri="{FF2B5EF4-FFF2-40B4-BE49-F238E27FC236}">
                <a16:creationId xmlns:a16="http://schemas.microsoft.com/office/drawing/2014/main" id="{32549546-952E-A742-ABB6-D58A86E703F8}"/>
              </a:ext>
            </a:extLst>
          </p:cNvPr>
          <p:cNvSpPr txBox="1"/>
          <p:nvPr/>
        </p:nvSpPr>
        <p:spPr>
          <a:xfrm>
            <a:off x="986982" y="4772265"/>
            <a:ext cx="4805458" cy="1266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03" tIns="45703" rIns="45703" bIns="45703">
            <a:spAutoFit/>
          </a:bodyPr>
          <a:lstStyle>
            <a:lvl1pPr>
              <a:defRPr sz="3600" b="1">
                <a:solidFill>
                  <a:srgbClr val="FFFFFF"/>
                </a:solidFill>
              </a:defRPr>
            </a:lvl1pPr>
          </a:lstStyle>
          <a:p>
            <a:pPr marL="285750" indent="-285750">
              <a:spcAft>
                <a:spcPts val="5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  <a:tabLst>
                <a:tab pos="4222750" algn="l"/>
              </a:tabLst>
            </a:pPr>
            <a:r>
              <a:rPr lang="en-US" sz="1400" dirty="0">
                <a:solidFill>
                  <a:srgbClr val="00B0F0"/>
                </a:solidFill>
                <a:latin typeface="Roboto Medium" pitchFamily="2" charset="0"/>
                <a:ea typeface="Roboto Medium" pitchFamily="2" charset="0"/>
              </a:rPr>
              <a:t>&gt;</a:t>
            </a:r>
            <a:r>
              <a:rPr lang="en-US" sz="1200" dirty="0">
                <a:solidFill>
                  <a:srgbClr val="00B0F0"/>
                </a:solidFill>
                <a:latin typeface="Roboto Medium" pitchFamily="2" charset="0"/>
                <a:ea typeface="Roboto Medium" pitchFamily="2" charset="0"/>
              </a:rPr>
              <a:t>   </a:t>
            </a:r>
            <a:r>
              <a:rPr lang="en-US" sz="1300" b="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anose="020B0604020202020204" pitchFamily="34" charset="0"/>
              </a:rPr>
              <a:t>United Nations agency</a:t>
            </a:r>
          </a:p>
          <a:p>
            <a:pPr marL="285750" indent="-285750">
              <a:spcAft>
                <a:spcPts val="5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F0"/>
                </a:solidFill>
                <a:latin typeface="Roboto Medium" pitchFamily="2" charset="0"/>
                <a:ea typeface="Roboto Medium" pitchFamily="2" charset="0"/>
              </a:rPr>
              <a:t>&gt;</a:t>
            </a:r>
            <a:r>
              <a:rPr lang="en-US" sz="1200" dirty="0">
                <a:solidFill>
                  <a:srgbClr val="00B0F0"/>
                </a:solidFill>
                <a:latin typeface="Roboto Medium" pitchFamily="2" charset="0"/>
                <a:ea typeface="Roboto Medium" pitchFamily="2" charset="0"/>
              </a:rPr>
              <a:t>   </a:t>
            </a:r>
            <a:r>
              <a:rPr lang="en-US" sz="1300" b="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anose="020B0604020202020204" pitchFamily="34" charset="0"/>
              </a:rPr>
              <a:t>Human rights and development organization</a:t>
            </a:r>
          </a:p>
          <a:p>
            <a:pPr marL="285750" indent="-285750">
              <a:spcAft>
                <a:spcPts val="5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F0"/>
                </a:solidFill>
                <a:latin typeface="Roboto Medium" pitchFamily="2" charset="0"/>
                <a:ea typeface="Roboto Medium" pitchFamily="2" charset="0"/>
              </a:rPr>
              <a:t>&gt;</a:t>
            </a:r>
            <a:r>
              <a:rPr lang="en-US" sz="1200" dirty="0">
                <a:solidFill>
                  <a:srgbClr val="00B0F0"/>
                </a:solidFill>
                <a:latin typeface="Roboto Medium" pitchFamily="2" charset="0"/>
                <a:ea typeface="Roboto Medium" pitchFamily="2" charset="0"/>
              </a:rPr>
              <a:t>   </a:t>
            </a:r>
            <a:r>
              <a:rPr lang="en-US" sz="1300" b="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anose="020B0604020202020204" pitchFamily="34" charset="0"/>
              </a:rPr>
              <a:t>Advocates for children’s rights, help meets their basic    </a:t>
            </a:r>
            <a:br>
              <a:rPr lang="en-US" sz="1300" b="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anose="020B0604020202020204" pitchFamily="34" charset="0"/>
              </a:rPr>
            </a:br>
            <a:r>
              <a:rPr lang="en-US" sz="1300" b="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anose="020B0604020202020204" pitchFamily="34" charset="0"/>
              </a:rPr>
              <a:t>     needs, expand opportunities to reach their fullest </a:t>
            </a:r>
            <a:br>
              <a:rPr lang="en-US" sz="1300" b="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anose="020B0604020202020204" pitchFamily="34" charset="0"/>
              </a:rPr>
            </a:br>
            <a:r>
              <a:rPr lang="en-US" sz="1300" b="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anose="020B0604020202020204" pitchFamily="34" charset="0"/>
              </a:rPr>
              <a:t>     potential, especially the most vulnerable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AE6BF18-8563-AC4D-A0C7-E46C5C3E8B7E}"/>
              </a:ext>
            </a:extLst>
          </p:cNvPr>
          <p:cNvGrpSpPr/>
          <p:nvPr/>
        </p:nvGrpSpPr>
        <p:grpSpPr>
          <a:xfrm>
            <a:off x="6330224" y="1448052"/>
            <a:ext cx="5020051" cy="3077920"/>
            <a:chOff x="6330224" y="1853301"/>
            <a:chExt cx="5020051" cy="3077920"/>
          </a:xfrm>
        </p:grpSpPr>
        <p:pic>
          <p:nvPicPr>
            <p:cNvPr id="5" name="Shape 310" descr="Shape 310">
              <a:extLst>
                <a:ext uri="{FF2B5EF4-FFF2-40B4-BE49-F238E27FC236}">
                  <a16:creationId xmlns:a16="http://schemas.microsoft.com/office/drawing/2014/main" id="{4BCB4899-0346-3749-87A4-CCD9A1CCD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0224" y="1853301"/>
              <a:ext cx="5020051" cy="307792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8BFA73A-13ED-CC45-A4A5-4AE327B67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3269" y="2362020"/>
              <a:ext cx="2133959" cy="2133959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F98F514-7A24-8C4D-BE37-7D6BBCC274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982" y="2224429"/>
            <a:ext cx="4636535" cy="206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7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E231ABE-6636-904A-8EAE-D4A8A2F0A2BC}"/>
              </a:ext>
            </a:extLst>
          </p:cNvPr>
          <p:cNvSpPr txBox="1"/>
          <p:nvPr/>
        </p:nvSpPr>
        <p:spPr>
          <a:xfrm>
            <a:off x="3104273" y="1430722"/>
            <a:ext cx="9592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Roboto Thin" pitchFamily="2" charset="0"/>
                <a:ea typeface="Roboto Thin" pitchFamily="2" charset="0"/>
              </a:rPr>
              <a:t>who are           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29CEAE-33A5-4B48-803A-F3612B93731E}"/>
              </a:ext>
            </a:extLst>
          </p:cNvPr>
          <p:cNvSpPr txBox="1"/>
          <p:nvPr/>
        </p:nvSpPr>
        <p:spPr>
          <a:xfrm>
            <a:off x="3974070" y="3096769"/>
            <a:ext cx="6047372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>
                <a:latin typeface="Roboto Medium"/>
                <a:ea typeface="Roboto Medium" pitchFamily="2" charset="0"/>
              </a:rPr>
              <a:t>UNITERs are UNICEF's front-line </a:t>
            </a:r>
          </a:p>
          <a:p>
            <a:r>
              <a:rPr lang="en-US" sz="2400" dirty="0">
                <a:latin typeface="Roboto Medium" pitchFamily="2" charset="0"/>
                <a:ea typeface="Roboto Medium" pitchFamily="2" charset="0"/>
              </a:rPr>
              <a:t>advocates in the United States for </a:t>
            </a:r>
          </a:p>
          <a:p>
            <a:r>
              <a:rPr lang="en-US" sz="2400" dirty="0">
                <a:latin typeface="Roboto Medium" pitchFamily="2" charset="0"/>
                <a:ea typeface="Roboto Medium" pitchFamily="2" charset="0"/>
              </a:rPr>
              <a:t>children everywhere.</a:t>
            </a:r>
          </a:p>
          <a:p>
            <a:endParaRPr lang="en-US" sz="2400" dirty="0">
              <a:latin typeface="Roboto Medium" pitchFamily="2" charset="0"/>
              <a:ea typeface="Roboto Medium" pitchFamily="2" charset="0"/>
            </a:endParaRPr>
          </a:p>
          <a:p>
            <a:r>
              <a:rPr lang="en-US" sz="2400" dirty="0">
                <a:latin typeface="Roboto Medium"/>
                <a:ea typeface="Roboto Medium" pitchFamily="2" charset="0"/>
              </a:rPr>
              <a:t>UNITERs are UNICEF supporters and volunteers working to amplify children's voices and making real impact both </a:t>
            </a:r>
            <a:endParaRPr lang="en-US" sz="2400" dirty="0">
              <a:latin typeface="Roboto Medium" pitchFamily="2" charset="0"/>
              <a:ea typeface="Roboto Medium" pitchFamily="2" charset="0"/>
            </a:endParaRPr>
          </a:p>
          <a:p>
            <a:r>
              <a:rPr lang="en-US" sz="2400" dirty="0">
                <a:latin typeface="Roboto Medium" pitchFamily="2" charset="0"/>
                <a:ea typeface="Roboto Medium" pitchFamily="2" charset="0"/>
              </a:rPr>
              <a:t>here and abroad.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5DA0826-CF1F-674A-98EE-FDCBED3AB557}"/>
              </a:ext>
            </a:extLst>
          </p:cNvPr>
          <p:cNvSpPr/>
          <p:nvPr/>
        </p:nvSpPr>
        <p:spPr>
          <a:xfrm>
            <a:off x="11120978" y="6229471"/>
            <a:ext cx="974216" cy="974216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9F49274-28D8-4340-8709-9AB3B18CFAD2}"/>
              </a:ext>
            </a:extLst>
          </p:cNvPr>
          <p:cNvSpPr/>
          <p:nvPr/>
        </p:nvSpPr>
        <p:spPr>
          <a:xfrm>
            <a:off x="11849751" y="5956160"/>
            <a:ext cx="490886" cy="490886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D6E005F-C266-CF49-8D3E-A39411816764}"/>
              </a:ext>
            </a:extLst>
          </p:cNvPr>
          <p:cNvSpPr/>
          <p:nvPr/>
        </p:nvSpPr>
        <p:spPr>
          <a:xfrm>
            <a:off x="10700886" y="4750418"/>
            <a:ext cx="1507252" cy="1507252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2B5B6DA-3D95-B241-9D37-D01D8DE01C4D}"/>
              </a:ext>
            </a:extLst>
          </p:cNvPr>
          <p:cNvSpPr/>
          <p:nvPr/>
        </p:nvSpPr>
        <p:spPr>
          <a:xfrm>
            <a:off x="12021196" y="6589953"/>
            <a:ext cx="675503" cy="675503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1F285CB-C906-C84D-BC6F-1DCDDC425928}"/>
              </a:ext>
            </a:extLst>
          </p:cNvPr>
          <p:cNvSpPr/>
          <p:nvPr/>
        </p:nvSpPr>
        <p:spPr>
          <a:xfrm>
            <a:off x="10890553" y="6162563"/>
            <a:ext cx="357693" cy="357693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0DA84C3-D95F-174B-B072-B2685272C0E6}"/>
              </a:ext>
            </a:extLst>
          </p:cNvPr>
          <p:cNvSpPr/>
          <p:nvPr/>
        </p:nvSpPr>
        <p:spPr>
          <a:xfrm>
            <a:off x="-356838" y="-94196"/>
            <a:ext cx="2190623" cy="2190623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8A89A76-E779-274C-ADA6-7A5C824C8948}"/>
              </a:ext>
            </a:extLst>
          </p:cNvPr>
          <p:cNvSpPr/>
          <p:nvPr/>
        </p:nvSpPr>
        <p:spPr>
          <a:xfrm>
            <a:off x="-925551" y="4687055"/>
            <a:ext cx="2230243" cy="2230243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424189C-8390-D740-882D-881D1914F451}"/>
              </a:ext>
            </a:extLst>
          </p:cNvPr>
          <p:cNvSpPr/>
          <p:nvPr/>
        </p:nvSpPr>
        <p:spPr>
          <a:xfrm>
            <a:off x="0" y="1957695"/>
            <a:ext cx="3104275" cy="3104275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3C347A-0781-F449-8320-42510DA9DE1D}"/>
              </a:ext>
            </a:extLst>
          </p:cNvPr>
          <p:cNvGrpSpPr/>
          <p:nvPr/>
        </p:nvGrpSpPr>
        <p:grpSpPr>
          <a:xfrm>
            <a:off x="7343386" y="378371"/>
            <a:ext cx="3663233" cy="2341341"/>
            <a:chOff x="7679717" y="341329"/>
            <a:chExt cx="3770522" cy="240991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B0EB5FC-AF9C-7842-82B6-A240699ED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9717" y="341329"/>
              <a:ext cx="2848080" cy="240991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198786F-2797-AC48-A826-27349E2C5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00000">
              <a:off x="10470782" y="1644866"/>
              <a:ext cx="979457" cy="746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6765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FFBB15-B63C-D643-909C-0F920EC050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D1D7C8-5C4C-1040-B2D8-F1E49A5AD020}"/>
              </a:ext>
            </a:extLst>
          </p:cNvPr>
          <p:cNvSpPr/>
          <p:nvPr/>
        </p:nvSpPr>
        <p:spPr>
          <a:xfrm>
            <a:off x="0" y="0"/>
            <a:ext cx="11697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A48F24-239F-3649-889A-F9B0CD52576B}"/>
              </a:ext>
            </a:extLst>
          </p:cNvPr>
          <p:cNvGrpSpPr/>
          <p:nvPr/>
        </p:nvGrpSpPr>
        <p:grpSpPr>
          <a:xfrm>
            <a:off x="-898907" y="406698"/>
            <a:ext cx="2017429" cy="2690923"/>
            <a:chOff x="-441708" y="406698"/>
            <a:chExt cx="2017429" cy="2690923"/>
          </a:xfrm>
          <a:solidFill>
            <a:srgbClr val="00AEEF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9D9D05B-F979-214C-8A3F-90FB0BD3D9C6}"/>
                </a:ext>
              </a:extLst>
            </p:cNvPr>
            <p:cNvSpPr/>
            <p:nvPr/>
          </p:nvSpPr>
          <p:spPr>
            <a:xfrm>
              <a:off x="0" y="1902799"/>
              <a:ext cx="974216" cy="974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E7E953E-AB06-D542-A671-3F3CE54CACA4}"/>
                </a:ext>
              </a:extLst>
            </p:cNvPr>
            <p:cNvSpPr/>
            <p:nvPr/>
          </p:nvSpPr>
          <p:spPr>
            <a:xfrm>
              <a:off x="728773" y="1629488"/>
              <a:ext cx="490886" cy="49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8429F16-3E52-9B4E-B9A4-87C6CC61A593}"/>
                </a:ext>
              </a:extLst>
            </p:cNvPr>
            <p:cNvSpPr/>
            <p:nvPr/>
          </p:nvSpPr>
          <p:spPr>
            <a:xfrm>
              <a:off x="-441708" y="406698"/>
              <a:ext cx="1507252" cy="15072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BDCC273-C017-0949-86ED-F295BB1D6B0F}"/>
                </a:ext>
              </a:extLst>
            </p:cNvPr>
            <p:cNvSpPr/>
            <p:nvPr/>
          </p:nvSpPr>
          <p:spPr>
            <a:xfrm>
              <a:off x="900218" y="2263281"/>
              <a:ext cx="675503" cy="6755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C2FA810-3261-D34B-88F0-6A05A44E17C1}"/>
                </a:ext>
              </a:extLst>
            </p:cNvPr>
            <p:cNvSpPr/>
            <p:nvPr/>
          </p:nvSpPr>
          <p:spPr>
            <a:xfrm>
              <a:off x="684861" y="2739928"/>
              <a:ext cx="357693" cy="3576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7B52031-86CE-ED43-99D1-12F8ED1D54EB}"/>
              </a:ext>
            </a:extLst>
          </p:cNvPr>
          <p:cNvSpPr txBox="1"/>
          <p:nvPr/>
        </p:nvSpPr>
        <p:spPr>
          <a:xfrm>
            <a:off x="2368823" y="590511"/>
            <a:ext cx="9650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Book Antiqua" panose="02040602050305030304" pitchFamily="18" charset="0"/>
                <a:ea typeface="Roboto Thin" pitchFamily="2" charset="0"/>
              </a:rPr>
              <a:t>Club Goals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3B13EB-519F-3F42-9341-841E885575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93" y="1143653"/>
            <a:ext cx="1299182" cy="10993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2A81EA-88DE-4F6C-BDC1-AD4B1AC15911}"/>
              </a:ext>
            </a:extLst>
          </p:cNvPr>
          <p:cNvSpPr/>
          <p:nvPr/>
        </p:nvSpPr>
        <p:spPr>
          <a:xfrm>
            <a:off x="2112208" y="1966619"/>
            <a:ext cx="8595416" cy="4225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23850">
              <a:lnSpc>
                <a:spcPct val="11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Educate high schoolers about the problems that children face around the world</a:t>
            </a:r>
          </a:p>
          <a:p>
            <a:pPr marL="457200" lvl="0" indent="-323850">
              <a:spcBef>
                <a:spcPts val="16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Every month we go over a different UNICEF monthly topic and find ways </a:t>
            </a:r>
            <a:r>
              <a:rPr lang="en-US" sz="2000" dirty="0">
                <a:latin typeface="Book Antiqua" panose="02040602050305030304" pitchFamily="18" charset="0"/>
                <a:ea typeface="Arial"/>
                <a:cs typeface="Arial"/>
                <a:sym typeface="Arial"/>
              </a:rPr>
              <a:t>to </a:t>
            </a:r>
            <a:r>
              <a:rPr lang="en-US" sz="2000" dirty="0">
                <a:solidFill>
                  <a:schemeClr val="dk1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volunteer in our own community to </a:t>
            </a:r>
            <a:r>
              <a:rPr lang="en-US" sz="2000" dirty="0">
                <a:latin typeface="Book Antiqua" panose="02040602050305030304" pitchFamily="18" charset="0"/>
                <a:ea typeface="Arial"/>
                <a:cs typeface="Arial"/>
                <a:sym typeface="Arial"/>
              </a:rPr>
              <a:t>support these </a:t>
            </a:r>
            <a:r>
              <a:rPr lang="en-US" sz="2000" dirty="0">
                <a:solidFill>
                  <a:schemeClr val="dk1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causes</a:t>
            </a:r>
          </a:p>
          <a:p>
            <a:pPr marL="457200" lvl="0" indent="-323850">
              <a:spcBef>
                <a:spcPts val="16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Raise money to aid UNICEF in providing health, education, and human rights resources to underprivileged children</a:t>
            </a:r>
          </a:p>
          <a:p>
            <a:pPr marL="457200" lvl="0" indent="-323850">
              <a:spcBef>
                <a:spcPts val="16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Organize events such as Chipotle night, information booths, coffee/hot chocolate sales, bake sales, and other events</a:t>
            </a:r>
          </a:p>
          <a:p>
            <a:pPr marL="685800" lvl="1"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en-US" sz="2800" b="1" dirty="0">
                <a:solidFill>
                  <a:srgbClr val="000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Members will be able to collect  SSL Hours/ NHS Hours for each event.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87671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FFBB15-B63C-D643-909C-0F920EC050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D1D7C8-5C4C-1040-B2D8-F1E49A5AD020}"/>
              </a:ext>
            </a:extLst>
          </p:cNvPr>
          <p:cNvSpPr/>
          <p:nvPr/>
        </p:nvSpPr>
        <p:spPr>
          <a:xfrm>
            <a:off x="0" y="0"/>
            <a:ext cx="11697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A48F24-239F-3649-889A-F9B0CD52576B}"/>
              </a:ext>
            </a:extLst>
          </p:cNvPr>
          <p:cNvGrpSpPr/>
          <p:nvPr/>
        </p:nvGrpSpPr>
        <p:grpSpPr>
          <a:xfrm>
            <a:off x="-400370" y="-567695"/>
            <a:ext cx="2017429" cy="2690923"/>
            <a:chOff x="-441708" y="406698"/>
            <a:chExt cx="2017429" cy="2690923"/>
          </a:xfrm>
          <a:solidFill>
            <a:srgbClr val="00AEEF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9D9D05B-F979-214C-8A3F-90FB0BD3D9C6}"/>
                </a:ext>
              </a:extLst>
            </p:cNvPr>
            <p:cNvSpPr/>
            <p:nvPr/>
          </p:nvSpPr>
          <p:spPr>
            <a:xfrm>
              <a:off x="0" y="1902799"/>
              <a:ext cx="974216" cy="974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E7E953E-AB06-D542-A671-3F3CE54CACA4}"/>
                </a:ext>
              </a:extLst>
            </p:cNvPr>
            <p:cNvSpPr/>
            <p:nvPr/>
          </p:nvSpPr>
          <p:spPr>
            <a:xfrm>
              <a:off x="728773" y="1629488"/>
              <a:ext cx="490886" cy="49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8429F16-3E52-9B4E-B9A4-87C6CC61A593}"/>
                </a:ext>
              </a:extLst>
            </p:cNvPr>
            <p:cNvSpPr/>
            <p:nvPr/>
          </p:nvSpPr>
          <p:spPr>
            <a:xfrm>
              <a:off x="-441708" y="406698"/>
              <a:ext cx="1507252" cy="15072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BDCC273-C017-0949-86ED-F295BB1D6B0F}"/>
                </a:ext>
              </a:extLst>
            </p:cNvPr>
            <p:cNvSpPr/>
            <p:nvPr/>
          </p:nvSpPr>
          <p:spPr>
            <a:xfrm>
              <a:off x="900218" y="2263281"/>
              <a:ext cx="675503" cy="6755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C2FA810-3261-D34B-88F0-6A05A44E17C1}"/>
                </a:ext>
              </a:extLst>
            </p:cNvPr>
            <p:cNvSpPr/>
            <p:nvPr/>
          </p:nvSpPr>
          <p:spPr>
            <a:xfrm>
              <a:off x="684861" y="2739928"/>
              <a:ext cx="357693" cy="3576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7B52031-86CE-ED43-99D1-12F8ED1D54EB}"/>
              </a:ext>
            </a:extLst>
          </p:cNvPr>
          <p:cNvSpPr txBox="1"/>
          <p:nvPr/>
        </p:nvSpPr>
        <p:spPr>
          <a:xfrm>
            <a:off x="2368823" y="590511"/>
            <a:ext cx="9650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Book Antiqua" panose="02040602050305030304" pitchFamily="18" charset="0"/>
                <a:ea typeface="Roboto Thin" pitchFamily="2" charset="0"/>
              </a:rPr>
              <a:t>Past Fundraisers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3B13EB-519F-3F42-9341-841E885575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68" y="663214"/>
            <a:ext cx="1299182" cy="10993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2A81EA-88DE-4F6C-BDC1-AD4B1AC15911}"/>
              </a:ext>
            </a:extLst>
          </p:cNvPr>
          <p:cNvSpPr/>
          <p:nvPr/>
        </p:nvSpPr>
        <p:spPr>
          <a:xfrm>
            <a:off x="2743200" y="1966619"/>
            <a:ext cx="7964424" cy="3532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23850">
              <a:lnSpc>
                <a:spcPct val="11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Book Antiqua" panose="02040602050305030304" pitchFamily="18" charset="0"/>
                <a:cs typeface="Arial"/>
                <a:sym typeface="Arial"/>
              </a:rPr>
              <a:t>Bake Sales</a:t>
            </a:r>
          </a:p>
          <a:p>
            <a:pPr marL="457200" lvl="0" indent="-323850">
              <a:lnSpc>
                <a:spcPct val="11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Book Antiqua" panose="02040602050305030304" pitchFamily="18" charset="0"/>
                <a:cs typeface="Arial"/>
                <a:sym typeface="Arial"/>
              </a:rPr>
              <a:t>Poolesville Day Booth</a:t>
            </a:r>
          </a:p>
          <a:p>
            <a:pPr marL="457200" lvl="0" indent="-323850">
              <a:lnSpc>
                <a:spcPct val="11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Book Antiqua" panose="02040602050305030304" pitchFamily="18" charset="0"/>
                <a:cs typeface="Arial"/>
                <a:sym typeface="Arial"/>
              </a:rPr>
              <a:t>Valentine’s Day Sale</a:t>
            </a:r>
          </a:p>
          <a:p>
            <a:pPr marL="457200" lvl="0" indent="-323850">
              <a:lnSpc>
                <a:spcPct val="11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Book Antiqua" panose="02040602050305030304" pitchFamily="18" charset="0"/>
                <a:cs typeface="Arial"/>
                <a:sym typeface="Arial"/>
              </a:rPr>
              <a:t>Ice Cream Sales</a:t>
            </a:r>
          </a:p>
          <a:p>
            <a:pPr marL="457200" lvl="0" indent="-323850">
              <a:lnSpc>
                <a:spcPct val="11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Book Antiqua" panose="02040602050305030304" pitchFamily="18" charset="0"/>
                <a:cs typeface="Arial"/>
                <a:sym typeface="Arial"/>
              </a:rPr>
              <a:t>Chipotle Night</a:t>
            </a:r>
          </a:p>
          <a:p>
            <a:pPr marL="457200" lvl="0" indent="-323850">
              <a:lnSpc>
                <a:spcPct val="11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Book Antiqua" panose="02040602050305030304" pitchFamily="18" charset="0"/>
                <a:cs typeface="Arial"/>
                <a:sym typeface="Arial"/>
              </a:rPr>
              <a:t>Trick-Or-Treat for UNICEF</a:t>
            </a:r>
          </a:p>
          <a:p>
            <a:pPr marL="457200" lvl="0" indent="-323850">
              <a:lnSpc>
                <a:spcPct val="11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Book Antiqua" panose="02040602050305030304" pitchFamily="18" charset="0"/>
                <a:cs typeface="Arial"/>
                <a:sym typeface="Arial"/>
              </a:rPr>
              <a:t>Donut Sales</a:t>
            </a:r>
            <a:endParaRPr lang="en-US" sz="4000" dirty="0"/>
          </a:p>
        </p:txBody>
      </p:sp>
      <p:pic>
        <p:nvPicPr>
          <p:cNvPr id="1026" name="Picture 2" descr="poolesville.unicef. More pictures from Poolesville day!!">
            <a:extLst>
              <a:ext uri="{FF2B5EF4-FFF2-40B4-BE49-F238E27FC236}">
                <a16:creationId xmlns:a16="http://schemas.microsoft.com/office/drawing/2014/main" id="{4920F09D-D18D-4054-AC48-E9E08BFF11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75871" y="1913950"/>
            <a:ext cx="2745875" cy="228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olesville.unicef. poolesville day was a huge success! thanks to everyone who stopped by ">
            <a:extLst>
              <a:ext uri="{FF2B5EF4-FFF2-40B4-BE49-F238E27FC236}">
                <a16:creationId xmlns:a16="http://schemas.microsoft.com/office/drawing/2014/main" id="{26EB74B1-C890-4C4A-B88D-8DE79BE5E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1340" y="3937496"/>
            <a:ext cx="3022686" cy="201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olesville.unicef. Today's donut sale was a huge success! Thank you to everyone who came.">
            <a:extLst>
              <a:ext uri="{FF2B5EF4-FFF2-40B4-BE49-F238E27FC236}">
                <a16:creationId xmlns:a16="http://schemas.microsoft.com/office/drawing/2014/main" id="{4BA49F84-849C-4713-BC0C-548394E81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040" y="2330217"/>
            <a:ext cx="2304427" cy="230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rick or treat for unicef">
            <a:extLst>
              <a:ext uri="{FF2B5EF4-FFF2-40B4-BE49-F238E27FC236}">
                <a16:creationId xmlns:a16="http://schemas.microsoft.com/office/drawing/2014/main" id="{2FE92643-C4BD-4F95-AF20-602EF427F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3238" y="5093208"/>
            <a:ext cx="2252240" cy="149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F589B15-AC6A-4F92-9F5C-10F318C26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0111" y="4830616"/>
            <a:ext cx="1748130" cy="183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129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672</Words>
  <Application>Microsoft Office PowerPoint</Application>
  <PresentationFormat>Widescreen</PresentationFormat>
  <Paragraphs>131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Book Antiqua</vt:lpstr>
      <vt:lpstr>Calibri</vt:lpstr>
      <vt:lpstr>Calibri Light</vt:lpstr>
      <vt:lpstr>Roboto</vt:lpstr>
      <vt:lpstr>Roboto Light</vt:lpstr>
      <vt:lpstr>Roboto Medium</vt:lpstr>
      <vt:lpstr>Roboto Thin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UNICEF Club Meeting: Monday, October 14th This presentation can be found under the “Meeting Updates” tab on our website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Shreya Shete</dc:creator>
  <cp:lastModifiedBy>Shreya Shete</cp:lastModifiedBy>
  <cp:revision>7</cp:revision>
  <dcterms:created xsi:type="dcterms:W3CDTF">2019-10-07T02:43:06Z</dcterms:created>
  <dcterms:modified xsi:type="dcterms:W3CDTF">2019-10-07T03:08:18Z</dcterms:modified>
</cp:coreProperties>
</file>