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1" r:id="rId3"/>
    <p:sldId id="280" r:id="rId4"/>
    <p:sldId id="284" r:id="rId5"/>
    <p:sldId id="263" r:id="rId6"/>
    <p:sldId id="285" r:id="rId7"/>
    <p:sldId id="286" r:id="rId8"/>
    <p:sldId id="288" r:id="rId9"/>
    <p:sldId id="287" r:id="rId10"/>
    <p:sldId id="289" r:id="rId11"/>
    <p:sldId id="265" r:id="rId12"/>
    <p:sldId id="283"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38" autoAdjust="0"/>
  </p:normalViewPr>
  <p:slideViewPr>
    <p:cSldViewPr snapToGrid="0">
      <p:cViewPr>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28A51-2FB3-4CA9-9949-87564BFEE901}" type="datetimeFigureOut">
              <a:rPr lang="en-US" smtClean="0"/>
              <a:t>10/13/2019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214A-491E-41B4-B550-5DF215DE7F92}" type="slidenum">
              <a:rPr lang="en-US" smtClean="0"/>
              <a:t>‹#›</a:t>
            </a:fld>
            <a:endParaRPr lang="en-US"/>
          </a:p>
        </p:txBody>
      </p:sp>
    </p:spTree>
    <p:extLst>
      <p:ext uri="{BB962C8B-B14F-4D97-AF65-F5344CB8AC3E}">
        <p14:creationId xmlns:p14="http://schemas.microsoft.com/office/powerpoint/2010/main" val="146550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30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00DF-7D19-4F63-8D4E-A8151A686C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AC2C0-377C-4C8F-8A34-03A1E8337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089EF1-5AA9-4F4F-B17E-0EAB93C02A6D}"/>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5" name="Footer Placeholder 4">
            <a:extLst>
              <a:ext uri="{FF2B5EF4-FFF2-40B4-BE49-F238E27FC236}">
                <a16:creationId xmlns:a16="http://schemas.microsoft.com/office/drawing/2014/main" id="{29A364B6-EAAF-43A1-95E2-6EA423656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06B8F-3685-4045-AFFD-37F6FDAB1F2B}"/>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104559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2CA4-FB96-41B6-A25A-11042A91B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347A20-5198-451F-B0F5-12E74FF26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33C04-762E-4FB4-A6FC-60E061D6D145}"/>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5" name="Footer Placeholder 4">
            <a:extLst>
              <a:ext uri="{FF2B5EF4-FFF2-40B4-BE49-F238E27FC236}">
                <a16:creationId xmlns:a16="http://schemas.microsoft.com/office/drawing/2014/main" id="{58C0FCD7-7EF6-4CB9-B5DE-8F0796FEB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A7E9E-5507-443B-B214-A435AE24F0FE}"/>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191886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6AC6-2DBD-4A84-9790-0160D24582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0A1EEF-CC8E-41FB-9B24-3C479F959C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B369D-DA85-4901-9717-ED9259A0757F}"/>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5" name="Footer Placeholder 4">
            <a:extLst>
              <a:ext uri="{FF2B5EF4-FFF2-40B4-BE49-F238E27FC236}">
                <a16:creationId xmlns:a16="http://schemas.microsoft.com/office/drawing/2014/main" id="{B81E4253-3096-4F97-A791-2F15E9CDB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26C34-B5B0-45DC-B02D-631BBFF68603}"/>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166466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415600" y="421233"/>
            <a:ext cx="11360800" cy="1108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415600" y="1633633"/>
            <a:ext cx="11360800" cy="4472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9274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9FBF-7764-4A31-B35C-919F5BAAB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8DD4F-243D-4E37-BFEE-3486289608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831FF-A3AB-4E87-99A4-61807D485CDA}"/>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5" name="Footer Placeholder 4">
            <a:extLst>
              <a:ext uri="{FF2B5EF4-FFF2-40B4-BE49-F238E27FC236}">
                <a16:creationId xmlns:a16="http://schemas.microsoft.com/office/drawing/2014/main" id="{9932980C-F464-4B0D-939C-2198C5381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5BB7F-5CE0-4156-8BA1-8DD4A89E20BA}"/>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409483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E1E7-F9B7-4C84-A5DE-663D88D9CB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EBEA03-7A3E-4679-8115-175A569BB7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C8616-E6BF-46B7-929F-09D0A20E5F99}"/>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5" name="Footer Placeholder 4">
            <a:extLst>
              <a:ext uri="{FF2B5EF4-FFF2-40B4-BE49-F238E27FC236}">
                <a16:creationId xmlns:a16="http://schemas.microsoft.com/office/drawing/2014/main" id="{1CDEE5E4-335D-4CE2-A817-02D67E500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EC358-69BC-4241-93DB-DCC2C5686F35}"/>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424667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33DF-D75B-4B9D-88C2-E49000A10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F15DC-446F-45BA-B513-57B7611F6C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7DA6F3-3A90-4D2B-9B62-ABE34570F8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10BBA-F399-4927-91B7-66F4398ADAD2}"/>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6" name="Footer Placeholder 5">
            <a:extLst>
              <a:ext uri="{FF2B5EF4-FFF2-40B4-BE49-F238E27FC236}">
                <a16:creationId xmlns:a16="http://schemas.microsoft.com/office/drawing/2014/main" id="{4FF01024-E245-45BB-9A55-43099DBB5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9B249-FC33-494E-9F1F-F40218F2A173}"/>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204337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F3C-80EF-4C02-975F-599C4243C2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37CEC4-1676-454D-A983-4E4DBA899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5E6C3A-57FD-42F5-B53E-2225AE559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4520B-27F5-439A-9E27-44B2076C3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C7E20-CC8A-4115-B71B-105A5D3C0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986CB-7D85-4620-9176-B5D8C320FFCB}"/>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8" name="Footer Placeholder 7">
            <a:extLst>
              <a:ext uri="{FF2B5EF4-FFF2-40B4-BE49-F238E27FC236}">
                <a16:creationId xmlns:a16="http://schemas.microsoft.com/office/drawing/2014/main" id="{99E8B9BF-9ABD-41A6-ADCD-C48E1FB70E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98A0D4-D8D6-4A10-AEA4-B775DA6E378E}"/>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129521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5473-A53A-4F18-80FF-710AA4C55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5540F-D47E-46C3-A9F8-F663FC86A718}"/>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4" name="Footer Placeholder 3">
            <a:extLst>
              <a:ext uri="{FF2B5EF4-FFF2-40B4-BE49-F238E27FC236}">
                <a16:creationId xmlns:a16="http://schemas.microsoft.com/office/drawing/2014/main" id="{C3EA5BDE-5E05-452A-A55B-76BF9DEDD0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280C5-B796-452B-9CFA-349F7973A4EC}"/>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310047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A8F4F-ED11-4CCB-88C7-E86BE69D69FC}"/>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3" name="Footer Placeholder 2">
            <a:extLst>
              <a:ext uri="{FF2B5EF4-FFF2-40B4-BE49-F238E27FC236}">
                <a16:creationId xmlns:a16="http://schemas.microsoft.com/office/drawing/2014/main" id="{806F369A-BE6C-4461-823B-C6FA0FF6CF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E141F5-BBC5-4F7B-BABC-29716899F364}"/>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86491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123A-6DB5-4BDB-8DA6-AB5971C4E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CE16AA-CE16-4C01-BD60-15EB47AB6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0C0DE-10A4-4FF7-B1CE-086563F4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6E9ED-7471-4A58-A973-C0A6DC5AB8E3}"/>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6" name="Footer Placeholder 5">
            <a:extLst>
              <a:ext uri="{FF2B5EF4-FFF2-40B4-BE49-F238E27FC236}">
                <a16:creationId xmlns:a16="http://schemas.microsoft.com/office/drawing/2014/main" id="{1D11B13E-AC3F-4EEC-B36F-96801565D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67711-0A5A-4264-BC92-8A7709AFED01}"/>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35779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8510-3B04-4757-8F26-59141953D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982A0-7010-4AE6-909D-1C192DCBBB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FA2379-AB0D-43D5-A1FB-B1080EF62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83FA4-4609-4AF8-B2B5-6A0EFAC27310}"/>
              </a:ext>
            </a:extLst>
          </p:cNvPr>
          <p:cNvSpPr>
            <a:spLocks noGrp="1"/>
          </p:cNvSpPr>
          <p:nvPr>
            <p:ph type="dt" sz="half" idx="10"/>
          </p:nvPr>
        </p:nvSpPr>
        <p:spPr/>
        <p:txBody>
          <a:bodyPr/>
          <a:lstStyle/>
          <a:p>
            <a:fld id="{42A94A5A-7B90-46FD-B7BF-3DA25191A933}" type="datetimeFigureOut">
              <a:rPr lang="en-US" smtClean="0"/>
              <a:t>10/13/2019</a:t>
            </a:fld>
            <a:endParaRPr lang="en-US"/>
          </a:p>
        </p:txBody>
      </p:sp>
      <p:sp>
        <p:nvSpPr>
          <p:cNvPr id="6" name="Footer Placeholder 5">
            <a:extLst>
              <a:ext uri="{FF2B5EF4-FFF2-40B4-BE49-F238E27FC236}">
                <a16:creationId xmlns:a16="http://schemas.microsoft.com/office/drawing/2014/main" id="{F4216991-BA33-4A04-BFD6-40311677C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DA859-1F36-4197-BC02-F4405411A26F}"/>
              </a:ext>
            </a:extLst>
          </p:cNvPr>
          <p:cNvSpPr>
            <a:spLocks noGrp="1"/>
          </p:cNvSpPr>
          <p:nvPr>
            <p:ph type="sldNum" sz="quarter" idx="12"/>
          </p:nvPr>
        </p:nvSpPr>
        <p:spPr/>
        <p:txBody>
          <a:bodyPr/>
          <a:lstStyle/>
          <a:p>
            <a:fld id="{9936CB8E-4535-43BB-8E10-BD95FC8AB0D8}" type="slidenum">
              <a:rPr lang="en-US" smtClean="0"/>
              <a:t>‹#›</a:t>
            </a:fld>
            <a:endParaRPr lang="en-US"/>
          </a:p>
        </p:txBody>
      </p:sp>
    </p:spTree>
    <p:extLst>
      <p:ext uri="{BB962C8B-B14F-4D97-AF65-F5344CB8AC3E}">
        <p14:creationId xmlns:p14="http://schemas.microsoft.com/office/powerpoint/2010/main" val="58670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C74CC-4515-46F7-B82F-CC93001B7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7A41A0-4288-49E0-91E1-468BB0326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D1C5F-7F16-4BF3-BC61-B70023A7A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94A5A-7B90-46FD-B7BF-3DA25191A933}" type="datetimeFigureOut">
              <a:rPr lang="en-US" smtClean="0"/>
              <a:t>10/13/2019</a:t>
            </a:fld>
            <a:endParaRPr lang="en-US"/>
          </a:p>
        </p:txBody>
      </p:sp>
      <p:sp>
        <p:nvSpPr>
          <p:cNvPr id="5" name="Footer Placeholder 4">
            <a:extLst>
              <a:ext uri="{FF2B5EF4-FFF2-40B4-BE49-F238E27FC236}">
                <a16:creationId xmlns:a16="http://schemas.microsoft.com/office/drawing/2014/main" id="{638ECA26-C6AA-4025-9FCD-A0E7475A1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16DD9A-30DC-4F88-9A60-3B86F1BD90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6CB8E-4535-43BB-8E10-BD95FC8AB0D8}" type="slidenum">
              <a:rPr lang="en-US" smtClean="0"/>
              <a:t>‹#›</a:t>
            </a:fld>
            <a:endParaRPr lang="en-US"/>
          </a:p>
        </p:txBody>
      </p:sp>
    </p:spTree>
    <p:extLst>
      <p:ext uri="{BB962C8B-B14F-4D97-AF65-F5344CB8AC3E}">
        <p14:creationId xmlns:p14="http://schemas.microsoft.com/office/powerpoint/2010/main" val="271411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briarwoodsunicef.weebly.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oolesvilleunicef.weebly.com/how-to-join.html" TargetMode="External"/><Relationship Id="rId2" Type="http://schemas.openxmlformats.org/officeDocument/2006/relationships/hyperlink" Target="http://www.unicefusa.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yCj6g0vOxA" TargetMode="External"/><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nicefusa.org/help/advocate/urge-congress-keep-girls-school" TargetMode="Externa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7A9A34-8F3F-164E-9694-70A6713CEC94}"/>
              </a:ext>
            </a:extLst>
          </p:cNvPr>
          <p:cNvSpPr/>
          <p:nvPr/>
        </p:nvSpPr>
        <p:spPr>
          <a:xfrm>
            <a:off x="261257" y="202137"/>
            <a:ext cx="11696281" cy="6430945"/>
          </a:xfrm>
          <a:prstGeom prst="rect">
            <a:avLst/>
          </a:pr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0AAE611-3852-884F-882F-A33A92741D0A}"/>
              </a:ext>
            </a:extLst>
          </p:cNvPr>
          <p:cNvSpPr/>
          <p:nvPr/>
        </p:nvSpPr>
        <p:spPr>
          <a:xfrm>
            <a:off x="703385" y="105229"/>
            <a:ext cx="758927" cy="75892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765E6A9-80DB-894A-9EF5-E3CE673F84F7}"/>
              </a:ext>
            </a:extLst>
          </p:cNvPr>
          <p:cNvSpPr/>
          <p:nvPr/>
        </p:nvSpPr>
        <p:spPr>
          <a:xfrm>
            <a:off x="622999" y="809166"/>
            <a:ext cx="490886" cy="49088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19E3BF0-31F1-924D-AACD-DCF921C1480F}"/>
              </a:ext>
            </a:extLst>
          </p:cNvPr>
          <p:cNvSpPr/>
          <p:nvPr/>
        </p:nvSpPr>
        <p:spPr>
          <a:xfrm>
            <a:off x="10450286" y="5134708"/>
            <a:ext cx="1507252" cy="1507252"/>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10A8D2E-065A-924E-B558-11C50EEE4042}"/>
              </a:ext>
            </a:extLst>
          </p:cNvPr>
          <p:cNvSpPr/>
          <p:nvPr/>
        </p:nvSpPr>
        <p:spPr>
          <a:xfrm>
            <a:off x="10962752" y="4180114"/>
            <a:ext cx="994786" cy="99478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A4F9308-E245-3B4A-8DFB-402631446F96}"/>
              </a:ext>
            </a:extLst>
          </p:cNvPr>
          <p:cNvSpPr txBox="1"/>
          <p:nvPr/>
        </p:nvSpPr>
        <p:spPr>
          <a:xfrm>
            <a:off x="368820" y="3426487"/>
            <a:ext cx="4043382" cy="1508105"/>
          </a:xfrm>
          <a:prstGeom prst="rect">
            <a:avLst/>
          </a:prstGeom>
          <a:noFill/>
        </p:spPr>
        <p:txBody>
          <a:bodyPr wrap="square" rtlCol="0">
            <a:spAutoFit/>
          </a:bodyPr>
          <a:lstStyle/>
          <a:p>
            <a:r>
              <a:rPr lang="en-US" sz="3600" b="1" dirty="0">
                <a:latin typeface="Roboto" pitchFamily="2" charset="0"/>
                <a:ea typeface="Roboto" pitchFamily="2" charset="0"/>
              </a:rPr>
              <a:t>Girl’s Education  Meeting</a:t>
            </a:r>
          </a:p>
          <a:p>
            <a:r>
              <a:rPr lang="en-US" sz="2000" spc="300" dirty="0">
                <a:latin typeface="Roboto" pitchFamily="2" charset="0"/>
                <a:ea typeface="Roboto" pitchFamily="2" charset="0"/>
              </a:rPr>
              <a:t>October 14, 2019</a:t>
            </a:r>
          </a:p>
        </p:txBody>
      </p:sp>
      <p:sp>
        <p:nvSpPr>
          <p:cNvPr id="17" name="Oval 16">
            <a:extLst>
              <a:ext uri="{FF2B5EF4-FFF2-40B4-BE49-F238E27FC236}">
                <a16:creationId xmlns:a16="http://schemas.microsoft.com/office/drawing/2014/main" id="{92A67A3B-0D5A-AC48-A6A1-DB214AADD51F}"/>
              </a:ext>
            </a:extLst>
          </p:cNvPr>
          <p:cNvSpPr/>
          <p:nvPr/>
        </p:nvSpPr>
        <p:spPr>
          <a:xfrm>
            <a:off x="10450286" y="4677507"/>
            <a:ext cx="596392" cy="596392"/>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1861548-E88E-2341-988B-C255C2A504CC}"/>
              </a:ext>
            </a:extLst>
          </p:cNvPr>
          <p:cNvSpPr/>
          <p:nvPr/>
        </p:nvSpPr>
        <p:spPr>
          <a:xfrm>
            <a:off x="-261869" y="199583"/>
            <a:ext cx="994786" cy="99478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092CB91-D689-874E-821B-FB113A387506}"/>
              </a:ext>
            </a:extLst>
          </p:cNvPr>
          <p:cNvPicPr>
            <a:picLocks noChangeAspect="1"/>
          </p:cNvPicPr>
          <p:nvPr/>
        </p:nvPicPr>
        <p:blipFill>
          <a:blip r:embed="rId2"/>
          <a:stretch>
            <a:fillRect/>
          </a:stretch>
        </p:blipFill>
        <p:spPr>
          <a:xfrm>
            <a:off x="483285" y="597310"/>
            <a:ext cx="2714737" cy="2297085"/>
          </a:xfrm>
          <a:prstGeom prst="rect">
            <a:avLst/>
          </a:prstGeom>
        </p:spPr>
      </p:pic>
      <p:pic>
        <p:nvPicPr>
          <p:cNvPr id="2050" name="Picture 2" descr="Image result for unicef girl day">
            <a:extLst>
              <a:ext uri="{FF2B5EF4-FFF2-40B4-BE49-F238E27FC236}">
                <a16:creationId xmlns:a16="http://schemas.microsoft.com/office/drawing/2014/main" id="{6218E936-C0EE-4339-9B86-36DE54023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63" y="966488"/>
            <a:ext cx="7485111" cy="420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4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33C0FE-4D35-4B8A-8C20-C303F540F982}"/>
              </a:ext>
            </a:extLst>
          </p:cNvPr>
          <p:cNvSpPr txBox="1"/>
          <p:nvPr/>
        </p:nvSpPr>
        <p:spPr>
          <a:xfrm>
            <a:off x="1003177" y="648070"/>
            <a:ext cx="9925235" cy="646331"/>
          </a:xfrm>
          <a:prstGeom prst="rect">
            <a:avLst/>
          </a:prstGeom>
          <a:noFill/>
        </p:spPr>
        <p:txBody>
          <a:bodyPr wrap="square" rtlCol="0">
            <a:spAutoFit/>
          </a:bodyPr>
          <a:lstStyle/>
          <a:p>
            <a:pPr algn="ctr"/>
            <a:r>
              <a:rPr lang="en-US" sz="3600" dirty="0">
                <a:latin typeface="Georgia" panose="02040502050405020303" pitchFamily="18" charset="0"/>
              </a:rPr>
              <a:t>Important Features of Letter</a:t>
            </a:r>
          </a:p>
        </p:txBody>
      </p:sp>
      <p:sp>
        <p:nvSpPr>
          <p:cNvPr id="3" name="TextBox 2">
            <a:extLst>
              <a:ext uri="{FF2B5EF4-FFF2-40B4-BE49-F238E27FC236}">
                <a16:creationId xmlns:a16="http://schemas.microsoft.com/office/drawing/2014/main" id="{E8B5CDFF-EAA1-4986-91E7-DC0909B3D91E}"/>
              </a:ext>
            </a:extLst>
          </p:cNvPr>
          <p:cNvSpPr txBox="1"/>
          <p:nvPr/>
        </p:nvSpPr>
        <p:spPr>
          <a:xfrm>
            <a:off x="1263588" y="1642278"/>
            <a:ext cx="4518735" cy="3323987"/>
          </a:xfrm>
          <a:prstGeom prst="rect">
            <a:avLst/>
          </a:prstGeom>
          <a:noFill/>
        </p:spPr>
        <p:txBody>
          <a:bodyPr wrap="square" rtlCol="0">
            <a:spAutoFit/>
          </a:bodyPr>
          <a:lstStyle/>
          <a:p>
            <a:r>
              <a:rPr lang="en-US" sz="3200" b="1" dirty="0"/>
              <a:t>The Honorable Senator Cardin</a:t>
            </a:r>
            <a:br>
              <a:rPr lang="en-US" sz="3200" b="1" dirty="0"/>
            </a:br>
            <a:r>
              <a:rPr lang="en-US" sz="3200" b="1" dirty="0"/>
              <a:t>United State Senate </a:t>
            </a:r>
            <a:br>
              <a:rPr lang="en-US" sz="3200" b="1" dirty="0"/>
            </a:br>
            <a:r>
              <a:rPr lang="en-US" sz="3200" b="1" dirty="0"/>
              <a:t>Washington, DC 20510 </a:t>
            </a:r>
            <a:br>
              <a:rPr lang="en-US" sz="3200" b="1" dirty="0"/>
            </a:br>
            <a:br>
              <a:rPr lang="en-US" sz="3200" dirty="0"/>
            </a:br>
            <a:r>
              <a:rPr lang="en-US" sz="3200" dirty="0"/>
              <a:t>Dear Senator Cardin:</a:t>
            </a:r>
          </a:p>
          <a:p>
            <a:endParaRPr lang="en-US" dirty="0"/>
          </a:p>
        </p:txBody>
      </p:sp>
      <p:sp>
        <p:nvSpPr>
          <p:cNvPr id="4" name="TextBox 3">
            <a:extLst>
              <a:ext uri="{FF2B5EF4-FFF2-40B4-BE49-F238E27FC236}">
                <a16:creationId xmlns:a16="http://schemas.microsoft.com/office/drawing/2014/main" id="{5297B270-F2EE-444C-A1CC-18808C656BA6}"/>
              </a:ext>
            </a:extLst>
          </p:cNvPr>
          <p:cNvSpPr txBox="1"/>
          <p:nvPr/>
        </p:nvSpPr>
        <p:spPr>
          <a:xfrm>
            <a:off x="6729276" y="1707202"/>
            <a:ext cx="4376690" cy="3508653"/>
          </a:xfrm>
          <a:prstGeom prst="rect">
            <a:avLst/>
          </a:prstGeom>
          <a:noFill/>
        </p:spPr>
        <p:txBody>
          <a:bodyPr wrap="square" rtlCol="0">
            <a:spAutoFit/>
          </a:bodyPr>
          <a:lstStyle/>
          <a:p>
            <a:r>
              <a:rPr lang="en-US" sz="3600" b="1" dirty="0"/>
              <a:t>Sincerely,</a:t>
            </a:r>
            <a:r>
              <a:rPr lang="en-US" sz="3600" dirty="0"/>
              <a:t> </a:t>
            </a:r>
            <a:br>
              <a:rPr lang="en-US" sz="3600" dirty="0"/>
            </a:br>
            <a:r>
              <a:rPr lang="en-US" sz="3600" i="1" dirty="0"/>
              <a:t>Your name, </a:t>
            </a:r>
            <a:br>
              <a:rPr lang="en-US" sz="3600" i="1" dirty="0"/>
            </a:br>
            <a:r>
              <a:rPr lang="en-US" sz="3600" i="1" dirty="0"/>
              <a:t>Address </a:t>
            </a:r>
            <a:br>
              <a:rPr lang="en-US" sz="3600" i="1" dirty="0"/>
            </a:br>
            <a:r>
              <a:rPr lang="en-US" sz="3600" i="1" dirty="0"/>
              <a:t>Phone Number </a:t>
            </a:r>
            <a:br>
              <a:rPr lang="en-US" sz="3600" i="1" dirty="0"/>
            </a:br>
            <a:r>
              <a:rPr lang="en-US" sz="3600" i="1" dirty="0"/>
              <a:t>E-mail Address </a:t>
            </a:r>
            <a:endParaRPr lang="en-US" sz="3600" dirty="0"/>
          </a:p>
          <a:p>
            <a:r>
              <a:rPr lang="en-US" sz="2400" dirty="0"/>
              <a:t> </a:t>
            </a:r>
          </a:p>
          <a:p>
            <a:endParaRPr lang="en-US" dirty="0"/>
          </a:p>
        </p:txBody>
      </p:sp>
      <p:pic>
        <p:nvPicPr>
          <p:cNvPr id="5" name="Picture 4">
            <a:extLst>
              <a:ext uri="{FF2B5EF4-FFF2-40B4-BE49-F238E27FC236}">
                <a16:creationId xmlns:a16="http://schemas.microsoft.com/office/drawing/2014/main" id="{8259FC23-CFE8-4FA6-AE52-B44F29029A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055" y="235269"/>
            <a:ext cx="1213534" cy="1026837"/>
          </a:xfrm>
          <a:prstGeom prst="rect">
            <a:avLst/>
          </a:prstGeom>
        </p:spPr>
      </p:pic>
    </p:spTree>
    <p:extLst>
      <p:ext uri="{BB962C8B-B14F-4D97-AF65-F5344CB8AC3E}">
        <p14:creationId xmlns:p14="http://schemas.microsoft.com/office/powerpoint/2010/main" val="37412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88000" y="1267800"/>
            <a:ext cx="11216000" cy="4322400"/>
          </a:xfrm>
          <a:prstGeom prst="rect">
            <a:avLst/>
          </a:prstGeom>
          <a:noFill/>
          <a:ln>
            <a:noFill/>
          </a:ln>
        </p:spPr>
        <p:txBody>
          <a:bodyPr vert="horz" wrap="square" lIns="121900" tIns="121900" rIns="121900" bIns="121900" rtlCol="0" anchor="t" anchorCtr="0">
            <a:noAutofit/>
          </a:bodyPr>
          <a:lstStyle/>
          <a:p>
            <a:pPr algn="ctr">
              <a:lnSpc>
                <a:spcPct val="100000"/>
              </a:lnSpc>
              <a:buClr>
                <a:schemeClr val="dk1"/>
              </a:buClr>
              <a:buSzPct val="25000"/>
            </a:pPr>
            <a:r>
              <a:rPr lang="en" sz="6000" b="1" dirty="0">
                <a:solidFill>
                  <a:srgbClr val="000000"/>
                </a:solidFill>
                <a:latin typeface="Arial"/>
                <a:ea typeface="Arial"/>
                <a:cs typeface="Arial"/>
                <a:sym typeface="Arial"/>
              </a:rPr>
              <a:t>Next UNICEF Club Meeting: Monday, October 21st</a:t>
            </a:r>
            <a:endParaRPr sz="4667" b="1" dirty="0">
              <a:solidFill>
                <a:srgbClr val="000000"/>
              </a:solidFill>
              <a:latin typeface="Arial"/>
              <a:ea typeface="Arial"/>
              <a:cs typeface="Arial"/>
              <a:sym typeface="Arial"/>
            </a:endParaRPr>
          </a:p>
          <a:p>
            <a:pPr algn="ctr">
              <a:lnSpc>
                <a:spcPct val="100000"/>
              </a:lnSpc>
              <a:buClr>
                <a:schemeClr val="dk1"/>
              </a:buClr>
              <a:buSzPct val="25000"/>
            </a:pPr>
            <a:r>
              <a:rPr lang="en" sz="4667" b="1" dirty="0">
                <a:solidFill>
                  <a:srgbClr val="000000"/>
                </a:solidFill>
                <a:latin typeface="Arial"/>
                <a:ea typeface="Arial"/>
                <a:cs typeface="Arial"/>
                <a:sym typeface="Arial"/>
              </a:rPr>
              <a:t>This presentation can be found under the “Meeting </a:t>
            </a:r>
            <a:r>
              <a:rPr lang="en-US" sz="4667" b="1" dirty="0">
                <a:solidFill>
                  <a:srgbClr val="000000"/>
                </a:solidFill>
                <a:latin typeface="Arial"/>
                <a:ea typeface="Arial"/>
                <a:cs typeface="Arial"/>
                <a:sym typeface="Arial"/>
              </a:rPr>
              <a:t>Updates</a:t>
            </a:r>
            <a:r>
              <a:rPr lang="en" sz="4667" b="1" dirty="0">
                <a:solidFill>
                  <a:srgbClr val="000000"/>
                </a:solidFill>
                <a:latin typeface="Arial"/>
                <a:ea typeface="Arial"/>
                <a:cs typeface="Arial"/>
                <a:sym typeface="Arial"/>
              </a:rPr>
              <a:t>” tab on our website</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CEE49B-8B2C-463B-8ADA-ECA738DA6BE3}"/>
              </a:ext>
            </a:extLst>
          </p:cNvPr>
          <p:cNvSpPr/>
          <p:nvPr/>
        </p:nvSpPr>
        <p:spPr>
          <a:xfrm>
            <a:off x="417251" y="1682937"/>
            <a:ext cx="10990556" cy="4431983"/>
          </a:xfrm>
          <a:prstGeom prst="rect">
            <a:avLst/>
          </a:prstGeom>
        </p:spPr>
        <p:txBody>
          <a:bodyPr wrap="square">
            <a:spAutoFit/>
          </a:bodyPr>
          <a:lstStyle/>
          <a:p>
            <a:pPr marL="0" marR="0" lvl="0" indent="0" algn="ctr" defTabSz="685800" eaLnBrk="1" fontAlgn="auto" latinLnBrk="0" hangingPunct="1">
              <a:lnSpc>
                <a:spcPct val="115000"/>
              </a:lnSpc>
              <a:spcBef>
                <a:spcPts val="0"/>
              </a:spcBef>
              <a:spcAft>
                <a:spcPts val="0"/>
              </a:spcAft>
              <a:buClr>
                <a:srgbClr val="696464"/>
              </a:buClr>
              <a:buSzPct val="25000"/>
              <a:buFontTx/>
              <a:buNone/>
              <a:tabLst/>
              <a:defRPr/>
            </a:pPr>
            <a:r>
              <a:rPr kumimoji="0" lang="en"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rPr>
              <a:t>Email: p</a:t>
            </a:r>
            <a:r>
              <a:rPr kumimoji="0" lang="en-US" sz="4400" b="0" i="0" u="none" strike="noStrike" kern="0" cap="none" spc="0" normalizeH="0" baseline="0" noProof="0" dirty="0" err="1">
                <a:ln>
                  <a:noFill/>
                </a:ln>
                <a:solidFill>
                  <a:srgbClr val="000000"/>
                </a:solidFill>
                <a:effectLst/>
                <a:uLnTx/>
                <a:uFillTx/>
                <a:latin typeface="Book Antiqua" panose="02040602050305030304" pitchFamily="18" charset="0"/>
                <a:ea typeface="Arial"/>
                <a:cs typeface="Arial"/>
                <a:sym typeface="Arial"/>
              </a:rPr>
              <a:t>oolesville</a:t>
            </a:r>
            <a:r>
              <a:rPr kumimoji="0" lang="en"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rPr>
              <a:t>unicef</a:t>
            </a:r>
            <a:r>
              <a:rPr kumimoji="0" lang="en-US"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rPr>
              <a:t>club</a:t>
            </a:r>
            <a:r>
              <a:rPr kumimoji="0" lang="en"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rPr>
              <a:t>@gmail.com</a:t>
            </a:r>
          </a:p>
          <a:p>
            <a:pPr marL="0" marR="0" lvl="0" indent="0" algn="ctr" defTabSz="685800" eaLnBrk="1" fontAlgn="auto" latinLnBrk="0" hangingPunct="1">
              <a:lnSpc>
                <a:spcPct val="115000"/>
              </a:lnSpc>
              <a:spcBef>
                <a:spcPts val="1600"/>
              </a:spcBef>
              <a:spcAft>
                <a:spcPts val="0"/>
              </a:spcAft>
              <a:buClr>
                <a:srgbClr val="696464"/>
              </a:buClr>
              <a:buSzPct val="25000"/>
              <a:buFontTx/>
              <a:buNone/>
              <a:tabLst/>
              <a:defRPr/>
            </a:pPr>
            <a:r>
              <a:rPr kumimoji="0" lang="en"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rPr>
              <a:t>Instagram: @</a:t>
            </a:r>
            <a:r>
              <a:rPr kumimoji="0" lang="en-US" sz="4400" b="0" i="0" u="none" strike="noStrike" kern="0" cap="none" spc="0" normalizeH="0" baseline="0" noProof="0" dirty="0" err="1">
                <a:ln>
                  <a:noFill/>
                </a:ln>
                <a:solidFill>
                  <a:srgbClr val="000000"/>
                </a:solidFill>
                <a:effectLst/>
                <a:uLnTx/>
                <a:uFillTx/>
                <a:latin typeface="Book Antiqua" panose="02040602050305030304" pitchFamily="18" charset="0"/>
                <a:ea typeface="Arial"/>
                <a:cs typeface="Arial"/>
                <a:sym typeface="Arial"/>
              </a:rPr>
              <a:t>poolesville.unicef</a:t>
            </a:r>
            <a:endParaRPr kumimoji="0" lang="en"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endParaRPr>
          </a:p>
          <a:p>
            <a:pPr marL="0" marR="0" lvl="0" indent="0" algn="ctr" defTabSz="685800" eaLnBrk="1" fontAlgn="auto" latinLnBrk="0" hangingPunct="1">
              <a:lnSpc>
                <a:spcPct val="115000"/>
              </a:lnSpc>
              <a:spcBef>
                <a:spcPts val="1600"/>
              </a:spcBef>
              <a:spcAft>
                <a:spcPts val="0"/>
              </a:spcAft>
              <a:buClr>
                <a:srgbClr val="696464"/>
              </a:buClr>
              <a:buSzPct val="25000"/>
              <a:buFontTx/>
              <a:buNone/>
              <a:tabLst/>
              <a:defRPr/>
            </a:pPr>
            <a:r>
              <a:rPr kumimoji="0" lang="en"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rPr>
              <a:t>Website: </a:t>
            </a:r>
            <a:r>
              <a:rPr kumimoji="0" lang="en" sz="4400" b="0" i="0" u="sng" strike="noStrike" kern="0" cap="none" spc="0" normalizeH="0" baseline="0" noProof="0" dirty="0">
                <a:ln>
                  <a:noFill/>
                </a:ln>
                <a:solidFill>
                  <a:srgbClr val="CC9900"/>
                </a:solidFill>
                <a:effectLst/>
                <a:uLnTx/>
                <a:uFillTx/>
                <a:latin typeface="Book Antiqua" panose="02040602050305030304" pitchFamily="18" charset="0"/>
                <a:ea typeface="Arial"/>
                <a:cs typeface="Arial"/>
                <a:sym typeface="Arial"/>
                <a:hlinkClick r:id="rId2">
                  <a:extLst>
                    <a:ext uri="{A12FA001-AC4F-418D-AE19-62706E023703}">
                      <ahyp:hlinkClr xmlns:ahyp="http://schemas.microsoft.com/office/drawing/2018/hyperlinkcolor" val="tx"/>
                    </a:ext>
                  </a:extLst>
                </a:hlinkClick>
              </a:rPr>
              <a:t>http://</a:t>
            </a:r>
            <a:r>
              <a:rPr kumimoji="0" lang="en-US" sz="4400" b="0" i="0" u="sng" strike="noStrike" kern="0" cap="none" spc="0" normalizeH="0" baseline="0" noProof="0" dirty="0">
                <a:ln>
                  <a:noFill/>
                </a:ln>
                <a:solidFill>
                  <a:srgbClr val="CC9900"/>
                </a:solidFill>
                <a:effectLst/>
                <a:uLnTx/>
                <a:uFillTx/>
                <a:latin typeface="Book Antiqua" panose="02040602050305030304" pitchFamily="18" charset="0"/>
                <a:ea typeface="Arial"/>
                <a:cs typeface="Arial"/>
                <a:sym typeface="Arial"/>
              </a:rPr>
              <a:t>poolesvilleunicef.weebly.com</a:t>
            </a:r>
            <a:endParaRPr kumimoji="0" lang="en" sz="4400" b="0" i="0" u="none" strike="noStrike" kern="0" cap="none" spc="0" normalizeH="0" baseline="0" noProof="0" dirty="0">
              <a:ln>
                <a:noFill/>
              </a:ln>
              <a:solidFill>
                <a:srgbClr val="000000"/>
              </a:solidFill>
              <a:effectLst/>
              <a:uLnTx/>
              <a:uFillTx/>
              <a:latin typeface="Book Antiqua" panose="02040602050305030304" pitchFamily="18" charset="0"/>
              <a:ea typeface="Arial"/>
              <a:cs typeface="Arial"/>
              <a:sym typeface="Arial"/>
            </a:endParaRPr>
          </a:p>
          <a:p>
            <a:pPr marL="137160" marR="0" lvl="0" indent="-137160" algn="ctr" defTabSz="685800" eaLnBrk="1" fontAlgn="auto" latinLnBrk="0" hangingPunct="1">
              <a:lnSpc>
                <a:spcPct val="90000"/>
              </a:lnSpc>
              <a:spcBef>
                <a:spcPts val="1600"/>
              </a:spcBef>
              <a:spcAft>
                <a:spcPts val="0"/>
              </a:spcAft>
              <a:buClr>
                <a:srgbClr val="696464"/>
              </a:buClr>
              <a:buSzPct val="25000"/>
              <a:buFontTx/>
              <a:buNone/>
              <a:tabLst/>
              <a:defRPr/>
            </a:pPr>
            <a:r>
              <a:rPr kumimoji="0" lang="en" sz="4400" b="1" i="0" u="none" strike="noStrike" kern="0" cap="none" spc="0" normalizeH="0" baseline="0" noProof="0" dirty="0">
                <a:ln>
                  <a:noFill/>
                </a:ln>
                <a:solidFill>
                  <a:prstClr val="black"/>
                </a:solidFill>
                <a:effectLst/>
                <a:uLnTx/>
                <a:uFillTx/>
                <a:latin typeface="Book Antiqua" panose="02040602050305030304" pitchFamily="18" charset="0"/>
              </a:rPr>
              <a:t>Take a picture of this slide!!!</a:t>
            </a:r>
            <a:endParaRPr kumimoji="0" lang="en-US" sz="3200" b="0" i="0" u="none" strike="noStrike" kern="0" cap="none" spc="0" normalizeH="0" baseline="0" noProof="0" dirty="0">
              <a:ln>
                <a:noFill/>
              </a:ln>
              <a:solidFill>
                <a:sysClr val="windowText" lastClr="000000"/>
              </a:solidFill>
              <a:effectLst/>
              <a:uLnTx/>
              <a:uFillTx/>
            </a:endParaRPr>
          </a:p>
        </p:txBody>
      </p:sp>
      <p:sp>
        <p:nvSpPr>
          <p:cNvPr id="4" name="Shape 105">
            <a:extLst>
              <a:ext uri="{FF2B5EF4-FFF2-40B4-BE49-F238E27FC236}">
                <a16:creationId xmlns:a16="http://schemas.microsoft.com/office/drawing/2014/main" id="{E6B54368-543C-4729-A89C-0D22E1DDF4F9}"/>
              </a:ext>
            </a:extLst>
          </p:cNvPr>
          <p:cNvSpPr txBox="1">
            <a:spLocks/>
          </p:cNvSpPr>
          <p:nvPr/>
        </p:nvSpPr>
        <p:spPr>
          <a:xfrm>
            <a:off x="1835700" y="429430"/>
            <a:ext cx="8520600" cy="627300"/>
          </a:xfrm>
          <a:prstGeom prst="rect">
            <a:avLst/>
          </a:prstGeom>
          <a:noFill/>
          <a:ln>
            <a:noFill/>
          </a:ln>
        </p:spPr>
        <p:txBody>
          <a:bodyPr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1"/>
              </a:buClr>
              <a:buSzPct val="25000"/>
              <a:buFont typeface="Arial"/>
              <a:buNone/>
            </a:pPr>
            <a:r>
              <a:rPr lang="en" sz="4800" b="1" dirty="0">
                <a:latin typeface="Book Antiqua" panose="02040602050305030304" pitchFamily="18" charset="0"/>
                <a:ea typeface="Arial"/>
                <a:cs typeface="Arial"/>
                <a:sym typeface="Arial"/>
              </a:rPr>
              <a:t>Contact Us</a:t>
            </a:r>
          </a:p>
        </p:txBody>
      </p:sp>
    </p:spTree>
    <p:extLst>
      <p:ext uri="{BB962C8B-B14F-4D97-AF65-F5344CB8AC3E}">
        <p14:creationId xmlns:p14="http://schemas.microsoft.com/office/powerpoint/2010/main" val="380185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FEC32-6388-DF45-B680-BF772EB6CD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442"/>
            <a:ext cx="12235764" cy="6833558"/>
          </a:xfrm>
          <a:prstGeom prst="rect">
            <a:avLst/>
          </a:prstGeom>
        </p:spPr>
      </p:pic>
      <p:pic>
        <p:nvPicPr>
          <p:cNvPr id="7" name="Picture 6">
            <a:extLst>
              <a:ext uri="{FF2B5EF4-FFF2-40B4-BE49-F238E27FC236}">
                <a16:creationId xmlns:a16="http://schemas.microsoft.com/office/drawing/2014/main" id="{8CE4D175-6D21-9541-A608-2B74178F4C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497" y="1986049"/>
            <a:ext cx="8266770" cy="2140231"/>
          </a:xfrm>
          <a:prstGeom prst="rect">
            <a:avLst/>
          </a:prstGeom>
        </p:spPr>
      </p:pic>
      <p:sp>
        <p:nvSpPr>
          <p:cNvPr id="9" name="Rounded Rectangle 8">
            <a:extLst>
              <a:ext uri="{FF2B5EF4-FFF2-40B4-BE49-F238E27FC236}">
                <a16:creationId xmlns:a16="http://schemas.microsoft.com/office/drawing/2014/main" id="{E0285FF0-92AA-2D45-8CCB-A40A104D9C79}"/>
              </a:ext>
            </a:extLst>
          </p:cNvPr>
          <p:cNvSpPr/>
          <p:nvPr/>
        </p:nvSpPr>
        <p:spPr>
          <a:xfrm>
            <a:off x="2823099" y="5865541"/>
            <a:ext cx="6347533" cy="6050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2BB6939-BB82-4140-A0D8-BF51E816CBEA}"/>
              </a:ext>
            </a:extLst>
          </p:cNvPr>
          <p:cNvSpPr txBox="1"/>
          <p:nvPr/>
        </p:nvSpPr>
        <p:spPr>
          <a:xfrm>
            <a:off x="2823099" y="5979006"/>
            <a:ext cx="6212397" cy="369332"/>
          </a:xfrm>
          <a:prstGeom prst="rect">
            <a:avLst/>
          </a:prstGeom>
          <a:noFill/>
          <a:ln>
            <a:noFill/>
          </a:ln>
        </p:spPr>
        <p:txBody>
          <a:bodyPr wrap="square" rtlCol="0">
            <a:spAutoFit/>
          </a:bodyPr>
          <a:lstStyle/>
          <a:p>
            <a:pPr algn="ctr"/>
            <a:r>
              <a:rPr lang="en-US" spc="300" dirty="0">
                <a:solidFill>
                  <a:schemeClr val="bg1"/>
                </a:solidFill>
                <a:latin typeface="Roboto" pitchFamily="2" charset="0"/>
                <a:ea typeface="Roboto" pitchFamily="2" charset="0"/>
              </a:rPr>
              <a:t>QUESTIONS? </a:t>
            </a:r>
            <a:r>
              <a:rPr lang="en-US" dirty="0">
                <a:solidFill>
                  <a:schemeClr val="bg1"/>
                </a:solidFill>
                <a:latin typeface="Roboto" pitchFamily="2" charset="0"/>
                <a:ea typeface="Roboto" pitchFamily="2" charset="0"/>
              </a:rPr>
              <a:t>Email: poolesvilleunicefclub@gmail.com</a:t>
            </a:r>
          </a:p>
        </p:txBody>
      </p:sp>
    </p:spTree>
    <p:extLst>
      <p:ext uri="{BB962C8B-B14F-4D97-AF65-F5344CB8AC3E}">
        <p14:creationId xmlns:p14="http://schemas.microsoft.com/office/powerpoint/2010/main" val="131809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D598D6-9BF7-4765-A768-58F93D3DBB19}"/>
              </a:ext>
            </a:extLst>
          </p:cNvPr>
          <p:cNvSpPr/>
          <p:nvPr/>
        </p:nvSpPr>
        <p:spPr>
          <a:xfrm>
            <a:off x="355107" y="1415449"/>
            <a:ext cx="11745157" cy="5141536"/>
          </a:xfrm>
          <a:prstGeom prst="rect">
            <a:avLst/>
          </a:prstGeom>
        </p:spPr>
        <p:txBody>
          <a:bodyPr wrap="square">
            <a:spAutoFit/>
          </a:bodyPr>
          <a:lstStyle/>
          <a:p>
            <a:pPr marL="558800" lvl="0" indent="-457200">
              <a:lnSpc>
                <a:spcPct val="115000"/>
              </a:lnSpc>
              <a:buClr>
                <a:srgbClr val="000000"/>
              </a:buClr>
              <a:buSzPct val="100000"/>
              <a:buFont typeface="Arial" panose="020B0604020202020204" pitchFamily="34" charset="0"/>
              <a:buChar char="•"/>
            </a:pPr>
            <a:r>
              <a:rPr lang="en" sz="2800" dirty="0">
                <a:solidFill>
                  <a:srgbClr val="000000"/>
                </a:solidFill>
                <a:latin typeface="Book Antiqua" panose="02040602050305030304" pitchFamily="18" charset="0"/>
                <a:ea typeface="Arial"/>
                <a:cs typeface="Arial"/>
                <a:sym typeface="Arial"/>
              </a:rPr>
              <a:t>Dues are $10 for members</a:t>
            </a:r>
          </a:p>
          <a:p>
            <a:pPr marL="558800" lvl="0" indent="-457200">
              <a:lnSpc>
                <a:spcPct val="115000"/>
              </a:lnSpc>
              <a:buClr>
                <a:srgbClr val="000000"/>
              </a:buClr>
              <a:buSzPct val="100000"/>
              <a:buFont typeface="Arial" panose="020B0604020202020204" pitchFamily="34" charset="0"/>
              <a:buChar char="•"/>
            </a:pPr>
            <a:r>
              <a:rPr lang="en" sz="2800" dirty="0">
                <a:solidFill>
                  <a:srgbClr val="000000"/>
                </a:solidFill>
                <a:latin typeface="Book Antiqua" panose="02040602050305030304" pitchFamily="18" charset="0"/>
                <a:ea typeface="Arial"/>
                <a:cs typeface="Arial"/>
                <a:sym typeface="Arial"/>
              </a:rPr>
              <a:t>This money goes towards organizing UNICEF Club </a:t>
            </a:r>
            <a:r>
              <a:rPr lang="en-US" sz="2800" dirty="0">
                <a:solidFill>
                  <a:srgbClr val="000000"/>
                </a:solidFill>
                <a:latin typeface="Book Antiqua" panose="02040602050305030304" pitchFamily="18" charset="0"/>
                <a:ea typeface="Arial"/>
                <a:cs typeface="Arial"/>
                <a:sym typeface="Arial"/>
              </a:rPr>
              <a:t>T-Shirts</a:t>
            </a:r>
          </a:p>
          <a:p>
            <a:pPr marL="1016000" lvl="1" indent="-457200">
              <a:lnSpc>
                <a:spcPct val="115000"/>
              </a:lnSpc>
              <a:buClr>
                <a:srgbClr val="000000"/>
              </a:buClr>
              <a:buSzPct val="100000"/>
              <a:buFont typeface="Arial" panose="020B0604020202020204" pitchFamily="34" charset="0"/>
              <a:buChar char="•"/>
            </a:pPr>
            <a:r>
              <a:rPr lang="en" sz="2800" dirty="0">
                <a:solidFill>
                  <a:srgbClr val="000000"/>
                </a:solidFill>
                <a:latin typeface="Book Antiqua" panose="02040602050305030304" pitchFamily="18" charset="0"/>
                <a:ea typeface="Arial"/>
                <a:cs typeface="Arial"/>
                <a:sym typeface="Arial"/>
              </a:rPr>
              <a:t>Checks should be payable Po</a:t>
            </a:r>
            <a:r>
              <a:rPr lang="en-US" sz="2800" dirty="0" err="1">
                <a:solidFill>
                  <a:srgbClr val="000000"/>
                </a:solidFill>
                <a:latin typeface="Book Antiqua" panose="02040602050305030304" pitchFamily="18" charset="0"/>
                <a:ea typeface="Arial"/>
                <a:cs typeface="Arial"/>
                <a:sym typeface="Arial"/>
              </a:rPr>
              <a:t>olesville</a:t>
            </a:r>
            <a:r>
              <a:rPr lang="en" sz="2800" dirty="0">
                <a:solidFill>
                  <a:srgbClr val="000000"/>
                </a:solidFill>
                <a:latin typeface="Book Antiqua" panose="02040602050305030304" pitchFamily="18" charset="0"/>
                <a:ea typeface="Arial"/>
                <a:cs typeface="Arial"/>
                <a:sym typeface="Arial"/>
              </a:rPr>
              <a:t> UNICEF</a:t>
            </a:r>
          </a:p>
          <a:p>
            <a:pPr marL="558800" lvl="0" indent="-457200">
              <a:lnSpc>
                <a:spcPct val="115000"/>
              </a:lnSpc>
              <a:spcBef>
                <a:spcPts val="1600"/>
              </a:spcBef>
              <a:buClr>
                <a:srgbClr val="000000"/>
              </a:buClr>
              <a:buSzPct val="100000"/>
              <a:buFont typeface="Arial" panose="020B0604020202020204" pitchFamily="34" charset="0"/>
              <a:buChar char="•"/>
            </a:pPr>
            <a:r>
              <a:rPr lang="en" sz="2800" dirty="0">
                <a:solidFill>
                  <a:srgbClr val="000000"/>
                </a:solidFill>
                <a:latin typeface="Book Antiqua" panose="02040602050305030304" pitchFamily="18" charset="0"/>
                <a:ea typeface="Arial"/>
                <a:cs typeface="Arial"/>
                <a:sym typeface="Arial"/>
              </a:rPr>
              <a:t>Attendance Requirement: Only allowed 5 </a:t>
            </a:r>
            <a:r>
              <a:rPr lang="en-US" sz="2800" dirty="0">
                <a:solidFill>
                  <a:srgbClr val="000000"/>
                </a:solidFill>
                <a:latin typeface="Book Antiqua" panose="02040602050305030304" pitchFamily="18" charset="0"/>
                <a:ea typeface="Arial"/>
                <a:cs typeface="Arial"/>
                <a:sym typeface="Arial"/>
              </a:rPr>
              <a:t>unexcused meeting </a:t>
            </a:r>
            <a:r>
              <a:rPr lang="en" sz="2800" dirty="0">
                <a:solidFill>
                  <a:srgbClr val="000000"/>
                </a:solidFill>
                <a:latin typeface="Book Antiqua" panose="02040602050305030304" pitchFamily="18" charset="0"/>
                <a:ea typeface="Arial"/>
                <a:cs typeface="Arial"/>
                <a:sym typeface="Arial"/>
              </a:rPr>
              <a:t>absences </a:t>
            </a:r>
            <a:r>
              <a:rPr lang="en-US" sz="2800" dirty="0">
                <a:solidFill>
                  <a:srgbClr val="000000"/>
                </a:solidFill>
                <a:latin typeface="Book Antiqua" panose="02040602050305030304" pitchFamily="18" charset="0"/>
                <a:ea typeface="Arial"/>
                <a:cs typeface="Arial"/>
                <a:sym typeface="Arial"/>
              </a:rPr>
              <a:t>the entire year</a:t>
            </a:r>
            <a:r>
              <a:rPr lang="en" sz="2800" dirty="0">
                <a:solidFill>
                  <a:srgbClr val="000000"/>
                </a:solidFill>
                <a:latin typeface="Book Antiqua" panose="02040602050305030304" pitchFamily="18" charset="0"/>
                <a:ea typeface="Arial"/>
                <a:cs typeface="Arial"/>
                <a:sym typeface="Arial"/>
              </a:rPr>
              <a:t> </a:t>
            </a:r>
          </a:p>
          <a:p>
            <a:pPr marL="558800" lvl="0" indent="-457200">
              <a:lnSpc>
                <a:spcPct val="115000"/>
              </a:lnSpc>
              <a:spcBef>
                <a:spcPts val="1600"/>
              </a:spcBef>
              <a:buClr>
                <a:srgbClr val="000000"/>
              </a:buClr>
              <a:buSzPct val="100000"/>
              <a:buFont typeface="Arial" panose="020B0604020202020204" pitchFamily="34" charset="0"/>
              <a:buChar char="•"/>
            </a:pPr>
            <a:r>
              <a:rPr lang="en-US" sz="2800" dirty="0">
                <a:solidFill>
                  <a:srgbClr val="000000"/>
                </a:solidFill>
                <a:latin typeface="Book Antiqua" panose="02040602050305030304" pitchFamily="18" charset="0"/>
                <a:ea typeface="Arial"/>
                <a:cs typeface="Arial"/>
                <a:sym typeface="Arial"/>
              </a:rPr>
              <a:t>Volunteer </a:t>
            </a:r>
            <a:r>
              <a:rPr lang="en" sz="2800" dirty="0">
                <a:solidFill>
                  <a:srgbClr val="000000"/>
                </a:solidFill>
                <a:latin typeface="Book Antiqua" panose="02040602050305030304" pitchFamily="18" charset="0"/>
                <a:ea typeface="Arial"/>
                <a:cs typeface="Arial"/>
                <a:sym typeface="Arial"/>
              </a:rPr>
              <a:t>Hours Requirement: 5 UNICEF </a:t>
            </a:r>
            <a:r>
              <a:rPr lang="en-US" sz="2800" dirty="0">
                <a:solidFill>
                  <a:srgbClr val="000000"/>
                </a:solidFill>
                <a:latin typeface="Book Antiqua" panose="02040602050305030304" pitchFamily="18" charset="0"/>
                <a:ea typeface="Arial"/>
                <a:cs typeface="Arial"/>
                <a:sym typeface="Arial"/>
              </a:rPr>
              <a:t>Volunteer Hours </a:t>
            </a:r>
            <a:r>
              <a:rPr lang="en" sz="2800" dirty="0">
                <a:solidFill>
                  <a:srgbClr val="000000"/>
                </a:solidFill>
                <a:latin typeface="Book Antiqua" panose="02040602050305030304" pitchFamily="18" charset="0"/>
                <a:ea typeface="Arial"/>
                <a:cs typeface="Arial"/>
                <a:sym typeface="Arial"/>
              </a:rPr>
              <a:t>each semester </a:t>
            </a:r>
          </a:p>
          <a:p>
            <a:pPr marL="101600" lvl="0">
              <a:lnSpc>
                <a:spcPct val="115000"/>
              </a:lnSpc>
              <a:spcBef>
                <a:spcPts val="1600"/>
              </a:spcBef>
              <a:buClr>
                <a:srgbClr val="000000"/>
              </a:buClr>
              <a:buSzPct val="100000"/>
            </a:pPr>
            <a:r>
              <a:rPr lang="en" sz="2800" b="1" dirty="0">
                <a:solidFill>
                  <a:srgbClr val="000000"/>
                </a:solidFill>
                <a:latin typeface="Book Antiqua" panose="02040602050305030304" pitchFamily="18" charset="0"/>
                <a:ea typeface="Arial"/>
                <a:cs typeface="Arial"/>
                <a:sym typeface="Arial"/>
              </a:rPr>
              <a:t>Members who meet volunteer and attendance guidelines will get </a:t>
            </a:r>
            <a:r>
              <a:rPr lang="en-US" sz="2800" b="1" dirty="0">
                <a:solidFill>
                  <a:srgbClr val="000000"/>
                </a:solidFill>
                <a:latin typeface="Book Antiqua" panose="02040602050305030304" pitchFamily="18" charset="0"/>
                <a:ea typeface="Arial"/>
                <a:cs typeface="Arial"/>
                <a:sym typeface="Arial"/>
              </a:rPr>
              <a:t>UNICEF Certificate at the end of the year </a:t>
            </a:r>
            <a:r>
              <a:rPr lang="en" sz="2800" dirty="0">
                <a:solidFill>
                  <a:srgbClr val="000000"/>
                </a:solidFill>
                <a:latin typeface="Book Antiqua" panose="02040602050305030304" pitchFamily="18" charset="0"/>
                <a:ea typeface="Arial"/>
                <a:cs typeface="Arial"/>
                <a:sym typeface="Arial"/>
              </a:rPr>
              <a:t> </a:t>
            </a:r>
          </a:p>
        </p:txBody>
      </p:sp>
      <p:sp>
        <p:nvSpPr>
          <p:cNvPr id="4" name="Shape 99">
            <a:extLst>
              <a:ext uri="{FF2B5EF4-FFF2-40B4-BE49-F238E27FC236}">
                <a16:creationId xmlns:a16="http://schemas.microsoft.com/office/drawing/2014/main" id="{03C7FA0F-868A-41ED-A1A4-CC76F6F08991}"/>
              </a:ext>
            </a:extLst>
          </p:cNvPr>
          <p:cNvSpPr txBox="1">
            <a:spLocks/>
          </p:cNvSpPr>
          <p:nvPr/>
        </p:nvSpPr>
        <p:spPr>
          <a:xfrm>
            <a:off x="532660" y="506027"/>
            <a:ext cx="8726217" cy="909422"/>
          </a:xfrm>
          <a:prstGeom prst="rect">
            <a:avLst/>
          </a:prstGeom>
          <a:noFill/>
          <a:ln>
            <a:noFill/>
          </a:ln>
        </p:spPr>
        <p:txBody>
          <a:bodyPr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1"/>
              </a:buClr>
              <a:buSzPct val="25000"/>
              <a:buFont typeface="Arial"/>
              <a:buNone/>
            </a:pPr>
            <a:r>
              <a:rPr lang="en" sz="4000" b="1" dirty="0">
                <a:latin typeface="Book Antiqua" panose="02040602050305030304" pitchFamily="18" charset="0"/>
                <a:ea typeface="Arial"/>
                <a:cs typeface="Arial"/>
                <a:sym typeface="Arial"/>
              </a:rPr>
              <a:t>Membership </a:t>
            </a:r>
            <a:r>
              <a:rPr lang="en" sz="4000" b="1" dirty="0">
                <a:solidFill>
                  <a:schemeClr val="dk1"/>
                </a:solidFill>
                <a:latin typeface="Book Antiqua" panose="02040602050305030304" pitchFamily="18" charset="0"/>
                <a:ea typeface="Arial"/>
                <a:cs typeface="Arial"/>
                <a:sym typeface="Arial"/>
              </a:rPr>
              <a:t>Dues (C</a:t>
            </a:r>
            <a:r>
              <a:rPr lang="en" sz="4000" b="1" dirty="0">
                <a:latin typeface="Book Antiqua" panose="02040602050305030304" pitchFamily="18" charset="0"/>
                <a:ea typeface="Arial"/>
                <a:cs typeface="Arial"/>
                <a:sym typeface="Arial"/>
              </a:rPr>
              <a:t>ash or Check)</a:t>
            </a:r>
          </a:p>
        </p:txBody>
      </p:sp>
    </p:spTree>
    <p:extLst>
      <p:ext uri="{BB962C8B-B14F-4D97-AF65-F5344CB8AC3E}">
        <p14:creationId xmlns:p14="http://schemas.microsoft.com/office/powerpoint/2010/main" val="206669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B6B5BF-0070-4B53-A6E5-CA409A57962E}"/>
              </a:ext>
            </a:extLst>
          </p:cNvPr>
          <p:cNvSpPr/>
          <p:nvPr/>
        </p:nvSpPr>
        <p:spPr>
          <a:xfrm>
            <a:off x="757428" y="1422520"/>
            <a:ext cx="10494264" cy="5577168"/>
          </a:xfrm>
          <a:prstGeom prst="rect">
            <a:avLst/>
          </a:prstGeom>
        </p:spPr>
        <p:txBody>
          <a:bodyPr wrap="square">
            <a:spAutoFit/>
          </a:bodyPr>
          <a:lstStyle/>
          <a:p>
            <a:pPr marL="457200" lvl="0" indent="-228600">
              <a:lnSpc>
                <a:spcPct val="115000"/>
              </a:lnSpc>
              <a:buClr>
                <a:srgbClr val="000000"/>
              </a:buClr>
              <a:buFont typeface="Arial"/>
            </a:pPr>
            <a:r>
              <a:rPr lang="en-US" sz="2400" dirty="0">
                <a:solidFill>
                  <a:srgbClr val="000000"/>
                </a:solidFill>
                <a:latin typeface="Book Antiqua" panose="02040602050305030304" pitchFamily="18" charset="0"/>
                <a:ea typeface="Arial"/>
                <a:cs typeface="Arial"/>
                <a:sym typeface="Arial"/>
              </a:rPr>
              <a:t>ALL members must fill out an application, even if you’re a returning member</a:t>
            </a:r>
          </a:p>
          <a:p>
            <a:pPr marL="457200" lvl="0" indent="-228600">
              <a:lnSpc>
                <a:spcPct val="115000"/>
              </a:lnSpc>
              <a:buClr>
                <a:srgbClr val="000000"/>
              </a:buClr>
              <a:buSzPct val="25000"/>
            </a:pPr>
            <a:endParaRPr lang="en-US" sz="2400" dirty="0">
              <a:solidFill>
                <a:srgbClr val="000000"/>
              </a:solidFill>
              <a:latin typeface="Book Antiqua" panose="02040602050305030304" pitchFamily="18" charset="0"/>
              <a:ea typeface="Arial"/>
              <a:cs typeface="Arial"/>
              <a:sym typeface="Arial"/>
            </a:endParaRPr>
          </a:p>
          <a:p>
            <a:pPr marL="457200" lvl="0" indent="-228600">
              <a:lnSpc>
                <a:spcPct val="115000"/>
              </a:lnSpc>
              <a:buClr>
                <a:srgbClr val="000000"/>
              </a:buClr>
              <a:buSzPct val="25000"/>
            </a:pPr>
            <a:r>
              <a:rPr lang="en-US" sz="2400" b="1" dirty="0">
                <a:solidFill>
                  <a:srgbClr val="000000"/>
                </a:solidFill>
                <a:latin typeface="Book Antiqua" panose="02040602050305030304" pitchFamily="18" charset="0"/>
                <a:ea typeface="Arial"/>
                <a:cs typeface="Arial"/>
                <a:sym typeface="Arial"/>
              </a:rPr>
              <a:t>                   All forms are due by Monday(10/28/19) </a:t>
            </a:r>
          </a:p>
          <a:p>
            <a:pPr marL="457200" lvl="0" indent="-228600">
              <a:lnSpc>
                <a:spcPct val="115000"/>
              </a:lnSpc>
              <a:spcBef>
                <a:spcPts val="1600"/>
              </a:spcBef>
              <a:buFont typeface="Arial"/>
            </a:pPr>
            <a:r>
              <a:rPr lang="en-US" sz="2400" dirty="0">
                <a:solidFill>
                  <a:srgbClr val="000000"/>
                </a:solidFill>
                <a:latin typeface="Book Antiqua" panose="02040602050305030304" pitchFamily="18" charset="0"/>
                <a:ea typeface="Arial"/>
                <a:cs typeface="Arial"/>
                <a:sym typeface="Arial"/>
              </a:rPr>
              <a:t>Optional: For new members : Go to</a:t>
            </a:r>
            <a:r>
              <a:rPr lang="en-US" sz="2400" dirty="0">
                <a:latin typeface="Book Antiqua" panose="02040602050305030304" pitchFamily="18" charset="0"/>
                <a:ea typeface="Arial"/>
                <a:cs typeface="Arial"/>
                <a:sym typeface="Arial"/>
              </a:rPr>
              <a:t>,</a:t>
            </a:r>
            <a:r>
              <a:rPr lang="en-US" sz="2400" dirty="0">
                <a:solidFill>
                  <a:schemeClr val="accent1"/>
                </a:solidFill>
                <a:latin typeface="Book Antiqua" panose="02040602050305030304" pitchFamily="18" charset="0"/>
                <a:ea typeface="Arial"/>
                <a:cs typeface="Arial"/>
                <a:sym typeface="Arial"/>
              </a:rPr>
              <a:t> </a:t>
            </a:r>
            <a:r>
              <a:rPr lang="en-US" sz="2400" u="sng" dirty="0">
                <a:solidFill>
                  <a:schemeClr val="accent1"/>
                </a:solidFill>
                <a:latin typeface="Book Antiqua" panose="02040602050305030304" pitchFamily="18" charset="0"/>
                <a:ea typeface="Arial"/>
                <a:cs typeface="Arial"/>
                <a:sym typeface="Arial"/>
                <a:hlinkClick r:id="rId2">
                  <a:extLst>
                    <a:ext uri="{A12FA001-AC4F-418D-AE19-62706E023703}">
                      <ahyp:hlinkClr xmlns:ahyp="http://schemas.microsoft.com/office/drawing/2018/hyperlinkcolor" val="tx"/>
                    </a:ext>
                  </a:extLst>
                </a:hlinkClick>
              </a:rPr>
              <a:t>http://www.unicefusa.org</a:t>
            </a:r>
            <a:r>
              <a:rPr lang="en-US" sz="2400" dirty="0">
                <a:solidFill>
                  <a:schemeClr val="accent1"/>
                </a:solidFill>
                <a:latin typeface="Book Antiqua" panose="02040602050305030304" pitchFamily="18" charset="0"/>
                <a:ea typeface="Arial"/>
                <a:cs typeface="Arial"/>
                <a:sym typeface="Arial"/>
              </a:rPr>
              <a:t>, </a:t>
            </a:r>
            <a:r>
              <a:rPr lang="en-US" sz="2400" dirty="0">
                <a:solidFill>
                  <a:srgbClr val="000000"/>
                </a:solidFill>
                <a:latin typeface="Book Antiqua" panose="02040602050305030304" pitchFamily="18" charset="0"/>
                <a:ea typeface="Arial"/>
                <a:cs typeface="Arial"/>
                <a:sym typeface="Arial"/>
              </a:rPr>
              <a:t>create an account and register</a:t>
            </a:r>
          </a:p>
          <a:p>
            <a:pPr marL="228600" lvl="0">
              <a:lnSpc>
                <a:spcPct val="115000"/>
              </a:lnSpc>
              <a:spcBef>
                <a:spcPts val="1600"/>
              </a:spcBef>
            </a:pPr>
            <a:endParaRPr lang="en-US" sz="2400" dirty="0">
              <a:solidFill>
                <a:srgbClr val="000000"/>
              </a:solidFill>
              <a:latin typeface="Book Antiqua" panose="02040602050305030304" pitchFamily="18" charset="0"/>
              <a:ea typeface="Arial"/>
              <a:cs typeface="Arial"/>
              <a:sym typeface="Arial"/>
            </a:endParaRPr>
          </a:p>
          <a:p>
            <a:pPr marL="914400" lvl="1" indent="-228600">
              <a:lnSpc>
                <a:spcPct val="115000"/>
              </a:lnSpc>
              <a:buClr>
                <a:srgbClr val="000000"/>
              </a:buClr>
              <a:buSzPct val="25000"/>
            </a:pPr>
            <a:r>
              <a:rPr lang="en-US" sz="2400" dirty="0">
                <a:solidFill>
                  <a:srgbClr val="000000"/>
                </a:solidFill>
                <a:latin typeface="Book Antiqua" panose="02040602050305030304" pitchFamily="18" charset="0"/>
                <a:ea typeface="Arial"/>
                <a:cs typeface="Arial"/>
                <a:sym typeface="Arial"/>
              </a:rPr>
              <a:t>              Follow the instructions on the membership application</a:t>
            </a:r>
          </a:p>
          <a:p>
            <a:pPr marL="0" lvl="1">
              <a:lnSpc>
                <a:spcPct val="115000"/>
              </a:lnSpc>
              <a:buClr>
                <a:srgbClr val="000000"/>
              </a:buClr>
              <a:buSzPct val="25000"/>
            </a:pPr>
            <a:endParaRPr lang="en-US" sz="2400" dirty="0">
              <a:solidFill>
                <a:srgbClr val="000000"/>
              </a:solidFill>
              <a:latin typeface="Book Antiqua" panose="02040602050305030304" pitchFamily="18" charset="0"/>
              <a:ea typeface="Arial"/>
              <a:cs typeface="Arial"/>
              <a:sym typeface="Arial"/>
            </a:endParaRPr>
          </a:p>
          <a:p>
            <a:pPr marL="0" lvl="1" indent="0">
              <a:lnSpc>
                <a:spcPct val="115000"/>
              </a:lnSpc>
              <a:spcAft>
                <a:spcPts val="0"/>
              </a:spcAft>
              <a:buClr>
                <a:srgbClr val="000000"/>
              </a:buClr>
              <a:buSzPct val="25000"/>
              <a:buNone/>
            </a:pPr>
            <a:r>
              <a:rPr lang="en-US" sz="2400" dirty="0">
                <a:solidFill>
                  <a:srgbClr val="000000"/>
                </a:solidFill>
                <a:latin typeface="Book Antiqua" panose="02040602050305030304" pitchFamily="18" charset="0"/>
                <a:ea typeface="Arial"/>
                <a:cs typeface="Arial"/>
                <a:sym typeface="Arial"/>
              </a:rPr>
              <a:t>   Extra applications can be found on our website, 	</a:t>
            </a:r>
          </a:p>
          <a:p>
            <a:pPr marL="0" lvl="1" indent="0">
              <a:lnSpc>
                <a:spcPct val="115000"/>
              </a:lnSpc>
              <a:spcAft>
                <a:spcPts val="0"/>
              </a:spcAft>
              <a:buClr>
                <a:srgbClr val="000000"/>
              </a:buClr>
              <a:buSzPct val="25000"/>
              <a:buNone/>
            </a:pPr>
            <a:r>
              <a:rPr lang="en-US" sz="2400" dirty="0">
                <a:latin typeface="Book Antiqua" panose="02040602050305030304" pitchFamily="18" charset="0"/>
                <a:hlinkClick r:id="rId3"/>
              </a:rPr>
              <a:t>https://poolesvilleunicef.weebly.com/how-to-join.html</a:t>
            </a:r>
            <a:endParaRPr lang="en-US" sz="2400" dirty="0">
              <a:solidFill>
                <a:schemeClr val="accent1"/>
              </a:solidFill>
              <a:latin typeface="Book Antiqua" panose="02040602050305030304" pitchFamily="18" charset="0"/>
              <a:ea typeface="Arial"/>
              <a:cs typeface="Arial"/>
              <a:sym typeface="Arial"/>
            </a:endParaRPr>
          </a:p>
          <a:p>
            <a:pPr marL="457200" lvl="0" indent="-228600">
              <a:lnSpc>
                <a:spcPct val="115000"/>
              </a:lnSpc>
              <a:buClr>
                <a:srgbClr val="000000"/>
              </a:buClr>
              <a:buFont typeface="Arial"/>
            </a:pPr>
            <a:endParaRPr lang="en-US" sz="2400" dirty="0">
              <a:solidFill>
                <a:schemeClr val="accent1"/>
              </a:solidFill>
              <a:latin typeface="Book Antiqua" panose="02040602050305030304" pitchFamily="18" charset="0"/>
              <a:ea typeface="Arial"/>
              <a:cs typeface="Arial"/>
              <a:sym typeface="Arial"/>
            </a:endParaRPr>
          </a:p>
        </p:txBody>
      </p:sp>
      <p:sp>
        <p:nvSpPr>
          <p:cNvPr id="3" name="Shape 93">
            <a:extLst>
              <a:ext uri="{FF2B5EF4-FFF2-40B4-BE49-F238E27FC236}">
                <a16:creationId xmlns:a16="http://schemas.microsoft.com/office/drawing/2014/main" id="{8C8FD1FC-1983-4C32-8028-CB22FBF4F5AE}"/>
              </a:ext>
            </a:extLst>
          </p:cNvPr>
          <p:cNvSpPr txBox="1">
            <a:spLocks/>
          </p:cNvSpPr>
          <p:nvPr/>
        </p:nvSpPr>
        <p:spPr>
          <a:xfrm>
            <a:off x="757428" y="567842"/>
            <a:ext cx="10151364" cy="653100"/>
          </a:xfrm>
          <a:prstGeom prst="rect">
            <a:avLst/>
          </a:prstGeom>
          <a:noFill/>
          <a:ln>
            <a:noFill/>
          </a:ln>
        </p:spPr>
        <p:txBody>
          <a:bodyPr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1"/>
              </a:buClr>
              <a:buSzPct val="25000"/>
              <a:buFont typeface="Arial"/>
              <a:buNone/>
            </a:pPr>
            <a:r>
              <a:rPr lang="en" sz="4000" b="1" dirty="0">
                <a:latin typeface="Book Antiqua" panose="02040602050305030304" pitchFamily="18" charset="0"/>
                <a:ea typeface="Arial"/>
                <a:cs typeface="Arial"/>
                <a:sym typeface="Arial"/>
              </a:rPr>
              <a:t>UNICEF Club Membership </a:t>
            </a:r>
            <a:r>
              <a:rPr lang="en" sz="4000" b="1" dirty="0">
                <a:solidFill>
                  <a:schemeClr val="dk1"/>
                </a:solidFill>
                <a:latin typeface="Book Antiqua" panose="02040602050305030304" pitchFamily="18" charset="0"/>
                <a:ea typeface="Arial"/>
                <a:cs typeface="Arial"/>
                <a:sym typeface="Arial"/>
              </a:rPr>
              <a:t>Application</a:t>
            </a:r>
          </a:p>
        </p:txBody>
      </p:sp>
    </p:spTree>
    <p:extLst>
      <p:ext uri="{BB962C8B-B14F-4D97-AF65-F5344CB8AC3E}">
        <p14:creationId xmlns:p14="http://schemas.microsoft.com/office/powerpoint/2010/main" val="20624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9">
            <a:extLst>
              <a:ext uri="{FF2B5EF4-FFF2-40B4-BE49-F238E27FC236}">
                <a16:creationId xmlns:a16="http://schemas.microsoft.com/office/drawing/2014/main" id="{F93CC1AF-73D5-4AFE-BAD5-E4F0F44D0C12}"/>
              </a:ext>
            </a:extLst>
          </p:cNvPr>
          <p:cNvSpPr txBox="1">
            <a:spLocks/>
          </p:cNvSpPr>
          <p:nvPr/>
        </p:nvSpPr>
        <p:spPr>
          <a:xfrm>
            <a:off x="267760" y="372565"/>
            <a:ext cx="8520600" cy="678900"/>
          </a:xfrm>
          <a:prstGeom prst="rect">
            <a:avLst/>
          </a:prstGeom>
          <a:noFill/>
          <a:ln>
            <a:noFill/>
          </a:ln>
        </p:spPr>
        <p:txBody>
          <a:bodyPr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1"/>
              </a:buClr>
              <a:buSzPct val="25000"/>
              <a:buFont typeface="Arial"/>
              <a:buNone/>
            </a:pPr>
            <a:r>
              <a:rPr lang="en" sz="4000" b="1" dirty="0">
                <a:latin typeface="Book Antiqua" panose="02040602050305030304" pitchFamily="18" charset="0"/>
                <a:ea typeface="Arial"/>
                <a:cs typeface="Arial"/>
                <a:sym typeface="Arial"/>
              </a:rPr>
              <a:t>Club T-Shirt Design Voting: </a:t>
            </a:r>
            <a:r>
              <a:rPr lang="en-US" sz="4000" b="1" dirty="0">
                <a:latin typeface="Book Antiqua" panose="02040602050305030304" pitchFamily="18" charset="0"/>
                <a:ea typeface="Arial"/>
                <a:cs typeface="Arial"/>
                <a:sym typeface="Arial"/>
              </a:rPr>
              <a:t>In </a:t>
            </a:r>
            <a:r>
              <a:rPr lang="en-US" sz="4000" b="1" dirty="0" err="1">
                <a:latin typeface="Book Antiqua" panose="02040602050305030304" pitchFamily="18" charset="0"/>
                <a:ea typeface="Arial"/>
                <a:cs typeface="Arial"/>
                <a:sym typeface="Arial"/>
              </a:rPr>
              <a:t>Groupchat</a:t>
            </a:r>
            <a:r>
              <a:rPr lang="en-US" sz="4000" b="1" dirty="0">
                <a:latin typeface="Book Antiqua" panose="02040602050305030304" pitchFamily="18" charset="0"/>
                <a:ea typeface="Arial"/>
                <a:cs typeface="Arial"/>
                <a:sym typeface="Arial"/>
              </a:rPr>
              <a:t>- ends this Wednesday</a:t>
            </a:r>
            <a:endParaRPr lang="en" sz="4000" b="1" dirty="0">
              <a:latin typeface="Book Antiqua" panose="02040602050305030304" pitchFamily="18" charset="0"/>
              <a:ea typeface="Arial"/>
              <a:cs typeface="Arial"/>
              <a:sym typeface="Arial"/>
            </a:endParaRPr>
          </a:p>
        </p:txBody>
      </p:sp>
      <p:pic>
        <p:nvPicPr>
          <p:cNvPr id="6" name="Picture 5">
            <a:extLst>
              <a:ext uri="{FF2B5EF4-FFF2-40B4-BE49-F238E27FC236}">
                <a16:creationId xmlns:a16="http://schemas.microsoft.com/office/drawing/2014/main" id="{3474F137-116C-4319-AFC9-78ADB621E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032" y="150623"/>
            <a:ext cx="3323208" cy="1552809"/>
          </a:xfrm>
          <a:prstGeom prst="rect">
            <a:avLst/>
          </a:prstGeom>
        </p:spPr>
      </p:pic>
      <p:pic>
        <p:nvPicPr>
          <p:cNvPr id="12" name="Picture 11">
            <a:extLst>
              <a:ext uri="{FF2B5EF4-FFF2-40B4-BE49-F238E27FC236}">
                <a16:creationId xmlns:a16="http://schemas.microsoft.com/office/drawing/2014/main" id="{C7E82847-378D-4A8B-8BED-5526AA9CE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34" y="1959457"/>
            <a:ext cx="4605143" cy="2177835"/>
          </a:xfrm>
          <a:prstGeom prst="rect">
            <a:avLst/>
          </a:prstGeom>
        </p:spPr>
      </p:pic>
      <p:pic>
        <p:nvPicPr>
          <p:cNvPr id="14" name="Picture 13">
            <a:extLst>
              <a:ext uri="{FF2B5EF4-FFF2-40B4-BE49-F238E27FC236}">
                <a16:creationId xmlns:a16="http://schemas.microsoft.com/office/drawing/2014/main" id="{EC24C4A6-11D5-4366-B2B3-97DA9A0FC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34" y="4306584"/>
            <a:ext cx="4605143" cy="2178851"/>
          </a:xfrm>
          <a:prstGeom prst="rect">
            <a:avLst/>
          </a:prstGeom>
        </p:spPr>
      </p:pic>
      <p:pic>
        <p:nvPicPr>
          <p:cNvPr id="16" name="Picture 15">
            <a:extLst>
              <a:ext uri="{FF2B5EF4-FFF2-40B4-BE49-F238E27FC236}">
                <a16:creationId xmlns:a16="http://schemas.microsoft.com/office/drawing/2014/main" id="{178D1F3F-7515-4A16-90B9-457EE70109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773" y="4331329"/>
            <a:ext cx="4708652" cy="2154105"/>
          </a:xfrm>
          <a:prstGeom prst="rect">
            <a:avLst/>
          </a:prstGeom>
        </p:spPr>
      </p:pic>
      <p:pic>
        <p:nvPicPr>
          <p:cNvPr id="18" name="Picture 17">
            <a:extLst>
              <a:ext uri="{FF2B5EF4-FFF2-40B4-BE49-F238E27FC236}">
                <a16:creationId xmlns:a16="http://schemas.microsoft.com/office/drawing/2014/main" id="{9A2530B7-C64E-4A97-AA5E-A72CB2CE4D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5773" y="2008858"/>
            <a:ext cx="4623125" cy="2128434"/>
          </a:xfrm>
          <a:prstGeom prst="rect">
            <a:avLst/>
          </a:prstGeom>
        </p:spPr>
      </p:pic>
    </p:spTree>
    <p:extLst>
      <p:ext uri="{BB962C8B-B14F-4D97-AF65-F5344CB8AC3E}">
        <p14:creationId xmlns:p14="http://schemas.microsoft.com/office/powerpoint/2010/main" val="273356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758127-F6AD-2D40-89B4-067C77B84864}"/>
              </a:ext>
            </a:extLst>
          </p:cNvPr>
          <p:cNvSpPr/>
          <p:nvPr/>
        </p:nvSpPr>
        <p:spPr>
          <a:xfrm>
            <a:off x="0" y="0"/>
            <a:ext cx="12192000" cy="6858000"/>
          </a:xfrm>
          <a:prstGeom prst="rect">
            <a:avLst/>
          </a:pr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59D0D33-A1D5-9B48-B818-479F7ACF69C1}"/>
              </a:ext>
            </a:extLst>
          </p:cNvPr>
          <p:cNvSpPr/>
          <p:nvPr/>
        </p:nvSpPr>
        <p:spPr>
          <a:xfrm>
            <a:off x="-1" y="0"/>
            <a:ext cx="1201911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64F1719-4C74-4044-92D6-2BAF9B115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85" y="309083"/>
            <a:ext cx="1299182" cy="1099308"/>
          </a:xfrm>
          <a:prstGeom prst="rect">
            <a:avLst/>
          </a:prstGeom>
        </p:spPr>
      </p:pic>
      <p:sp>
        <p:nvSpPr>
          <p:cNvPr id="10" name="TextBox 9">
            <a:extLst>
              <a:ext uri="{FF2B5EF4-FFF2-40B4-BE49-F238E27FC236}">
                <a16:creationId xmlns:a16="http://schemas.microsoft.com/office/drawing/2014/main" id="{84FB9871-E850-744D-94A5-03B1F95044D3}"/>
              </a:ext>
            </a:extLst>
          </p:cNvPr>
          <p:cNvSpPr txBox="1"/>
          <p:nvPr/>
        </p:nvSpPr>
        <p:spPr>
          <a:xfrm>
            <a:off x="863716" y="918676"/>
            <a:ext cx="10090945" cy="923330"/>
          </a:xfrm>
          <a:prstGeom prst="rect">
            <a:avLst/>
          </a:prstGeom>
          <a:noFill/>
        </p:spPr>
        <p:txBody>
          <a:bodyPr wrap="square" rtlCol="0">
            <a:spAutoFit/>
          </a:bodyPr>
          <a:lstStyle/>
          <a:p>
            <a:pPr algn="ctr"/>
            <a:r>
              <a:rPr lang="en-US" sz="5400" dirty="0">
                <a:latin typeface="Book Antiqua" panose="02040602050305030304" pitchFamily="18" charset="0"/>
                <a:ea typeface="Roboto Thin" pitchFamily="2" charset="0"/>
              </a:rPr>
              <a:t>International Day of the Girl</a:t>
            </a:r>
          </a:p>
        </p:txBody>
      </p:sp>
      <p:sp>
        <p:nvSpPr>
          <p:cNvPr id="11" name="TextBox 10">
            <a:extLst>
              <a:ext uri="{FF2B5EF4-FFF2-40B4-BE49-F238E27FC236}">
                <a16:creationId xmlns:a16="http://schemas.microsoft.com/office/drawing/2014/main" id="{7486F3C5-6A51-424D-997B-CCAD4DD39D99}"/>
              </a:ext>
            </a:extLst>
          </p:cNvPr>
          <p:cNvSpPr txBox="1"/>
          <p:nvPr/>
        </p:nvSpPr>
        <p:spPr>
          <a:xfrm>
            <a:off x="598795" y="2265044"/>
            <a:ext cx="7759411" cy="2800767"/>
          </a:xfrm>
          <a:prstGeom prst="rect">
            <a:avLst/>
          </a:prstGeom>
          <a:noFill/>
        </p:spPr>
        <p:txBody>
          <a:bodyPr wrap="square" rtlCol="0">
            <a:spAutoFit/>
          </a:bodyPr>
          <a:lstStyle/>
          <a:p>
            <a:r>
              <a:rPr lang="en-US" sz="3600" b="1" dirty="0">
                <a:latin typeface="Georgia" panose="02040502050405020303" pitchFamily="18" charset="0"/>
                <a:ea typeface="Roboto Medium" pitchFamily="2" charset="0"/>
              </a:rPr>
              <a:t>When: </a:t>
            </a:r>
            <a:r>
              <a:rPr lang="en-US" sz="3600" dirty="0">
                <a:latin typeface="Georgia" panose="02040502050405020303" pitchFamily="18" charset="0"/>
                <a:ea typeface="Roboto Medium" pitchFamily="2" charset="0"/>
              </a:rPr>
              <a:t>October 11, 2019</a:t>
            </a:r>
          </a:p>
          <a:p>
            <a:r>
              <a:rPr lang="en-US" sz="3600" b="1" dirty="0">
                <a:latin typeface="Georgia" panose="02040502050405020303" pitchFamily="18" charset="0"/>
                <a:ea typeface="Roboto Medium" pitchFamily="2" charset="0"/>
              </a:rPr>
              <a:t>What is it: </a:t>
            </a:r>
            <a:r>
              <a:rPr lang="en-US" sz="3600" dirty="0">
                <a:latin typeface="Georgia" panose="02040502050405020303" pitchFamily="18" charset="0"/>
                <a:ea typeface="Roboto Medium" pitchFamily="2" charset="0"/>
              </a:rPr>
              <a:t>P</a:t>
            </a:r>
            <a:r>
              <a:rPr lang="en-US" sz="3600" dirty="0">
                <a:latin typeface="Georgia" panose="02040502050405020303" pitchFamily="18" charset="0"/>
              </a:rPr>
              <a:t>eople worldwide celebrate this day to fight against the neglect and devaluation of girls.</a:t>
            </a:r>
          </a:p>
          <a:p>
            <a:endParaRPr lang="en-US" sz="3200" dirty="0">
              <a:latin typeface="Georgia" panose="02040502050405020303" pitchFamily="18" charset="0"/>
            </a:endParaRPr>
          </a:p>
        </p:txBody>
      </p:sp>
      <p:sp>
        <p:nvSpPr>
          <p:cNvPr id="4" name="Rectangle 3">
            <a:extLst>
              <a:ext uri="{FF2B5EF4-FFF2-40B4-BE49-F238E27FC236}">
                <a16:creationId xmlns:a16="http://schemas.microsoft.com/office/drawing/2014/main" id="{65927C21-C1E0-4066-AB30-50BFE652C44E}"/>
              </a:ext>
            </a:extLst>
          </p:cNvPr>
          <p:cNvSpPr/>
          <p:nvPr/>
        </p:nvSpPr>
        <p:spPr>
          <a:xfrm>
            <a:off x="342607" y="5326966"/>
            <a:ext cx="11135745" cy="646331"/>
          </a:xfrm>
          <a:prstGeom prst="rect">
            <a:avLst/>
          </a:prstGeom>
        </p:spPr>
        <p:txBody>
          <a:bodyPr wrap="square">
            <a:spAutoFit/>
          </a:bodyPr>
          <a:lstStyle/>
          <a:p>
            <a:r>
              <a:rPr lang="en-US" sz="3600" dirty="0">
                <a:latin typeface="Georgia" panose="02040502050405020303" pitchFamily="18" charset="0"/>
                <a:hlinkClick r:id="rId3"/>
              </a:rPr>
              <a:t>https://www.youtube.com/watch?v=ZyCj6g0vOxA</a:t>
            </a:r>
            <a:endParaRPr lang="en-US" dirty="0">
              <a:latin typeface="Georgia" panose="02040502050405020303" pitchFamily="18" charset="0"/>
            </a:endParaRPr>
          </a:p>
        </p:txBody>
      </p:sp>
      <p:pic>
        <p:nvPicPr>
          <p:cNvPr id="1028" name="Picture 4" descr="Image result for girls education">
            <a:extLst>
              <a:ext uri="{FF2B5EF4-FFF2-40B4-BE49-F238E27FC236}">
                <a16:creationId xmlns:a16="http://schemas.microsoft.com/office/drawing/2014/main" id="{D2A9F2E3-EC18-48A7-9B93-038DF7361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206" y="2353345"/>
            <a:ext cx="2907698" cy="193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628EA6-AF49-4E71-A903-21BDDBB18867}"/>
              </a:ext>
            </a:extLst>
          </p:cNvPr>
          <p:cNvSpPr txBox="1"/>
          <p:nvPr/>
        </p:nvSpPr>
        <p:spPr>
          <a:xfrm>
            <a:off x="878890" y="1882066"/>
            <a:ext cx="10209320" cy="381642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Georgia" panose="02040502050405020303" pitchFamily="18" charset="0"/>
              </a:rPr>
              <a:t>54% of 3</a:t>
            </a:r>
            <a:r>
              <a:rPr lang="en-US" sz="2800" baseline="30000" dirty="0">
                <a:latin typeface="Georgia" panose="02040502050405020303" pitchFamily="18" charset="0"/>
              </a:rPr>
              <a:t>rd</a:t>
            </a:r>
            <a:r>
              <a:rPr lang="en-US" sz="2800" dirty="0">
                <a:latin typeface="Georgia" panose="02040502050405020303" pitchFamily="18" charset="0"/>
              </a:rPr>
              <a:t> -5</a:t>
            </a:r>
            <a:r>
              <a:rPr lang="en-US" sz="2800" baseline="30000" dirty="0">
                <a:latin typeface="Georgia" panose="02040502050405020303" pitchFamily="18" charset="0"/>
              </a:rPr>
              <a:t>th</a:t>
            </a:r>
            <a:r>
              <a:rPr lang="en-US" sz="2800" dirty="0">
                <a:latin typeface="Georgia" panose="02040502050405020303" pitchFamily="18" charset="0"/>
              </a:rPr>
              <a:t> grade girls worry about their appearance and 37% worry about their weight.</a:t>
            </a:r>
          </a:p>
          <a:p>
            <a:pPr marL="342900" indent="-342900">
              <a:buFont typeface="Arial" panose="020B0604020202020204" pitchFamily="34" charset="0"/>
              <a:buChar char="•"/>
            </a:pPr>
            <a:r>
              <a:rPr lang="en-US" sz="2800" dirty="0">
                <a:latin typeface="Georgia" panose="02040502050405020303" pitchFamily="18" charset="0"/>
              </a:rPr>
              <a:t>By 2015, females will make up 64% of the world’s illiterate (adult) population.</a:t>
            </a:r>
          </a:p>
          <a:p>
            <a:pPr marL="342900" indent="-342900">
              <a:buFont typeface="Arial" panose="020B0604020202020204" pitchFamily="34" charset="0"/>
              <a:buChar char="•"/>
            </a:pPr>
            <a:r>
              <a:rPr lang="en-US" sz="2800" dirty="0">
                <a:latin typeface="Georgia" panose="02040502050405020303" pitchFamily="18" charset="0"/>
              </a:rPr>
              <a:t>Only 30% of girls in the world are enrolled in secondary school.</a:t>
            </a:r>
          </a:p>
          <a:p>
            <a:pPr marL="342900" indent="-342900">
              <a:buFont typeface="Arial" panose="020B0604020202020204" pitchFamily="34" charset="0"/>
              <a:buChar char="•"/>
            </a:pPr>
            <a:r>
              <a:rPr lang="en-US" sz="2800" dirty="0">
                <a:latin typeface="Georgia" panose="02040502050405020303" pitchFamily="18" charset="0"/>
              </a:rPr>
              <a:t>One in seven girls in developing countries is married off before age 15. </a:t>
            </a:r>
          </a:p>
          <a:p>
            <a:endParaRPr lang="en-US" dirty="0"/>
          </a:p>
        </p:txBody>
      </p:sp>
      <p:sp>
        <p:nvSpPr>
          <p:cNvPr id="3" name="TextBox 2">
            <a:extLst>
              <a:ext uri="{FF2B5EF4-FFF2-40B4-BE49-F238E27FC236}">
                <a16:creationId xmlns:a16="http://schemas.microsoft.com/office/drawing/2014/main" id="{B8BEA64F-9446-4CB5-BC25-34CAEA8DD98C}"/>
              </a:ext>
            </a:extLst>
          </p:cNvPr>
          <p:cNvSpPr txBox="1"/>
          <p:nvPr/>
        </p:nvSpPr>
        <p:spPr>
          <a:xfrm>
            <a:off x="331055" y="630262"/>
            <a:ext cx="10090945" cy="923330"/>
          </a:xfrm>
          <a:prstGeom prst="rect">
            <a:avLst/>
          </a:prstGeom>
          <a:noFill/>
        </p:spPr>
        <p:txBody>
          <a:bodyPr wrap="square" rtlCol="0">
            <a:spAutoFit/>
          </a:bodyPr>
          <a:lstStyle/>
          <a:p>
            <a:pPr algn="ctr"/>
            <a:r>
              <a:rPr lang="en-US" sz="5400" dirty="0">
                <a:latin typeface="Book Antiqua" panose="02040602050305030304" pitchFamily="18" charset="0"/>
                <a:ea typeface="Roboto Thin" pitchFamily="2" charset="0"/>
              </a:rPr>
              <a:t>Issues Girls Face Today</a:t>
            </a:r>
          </a:p>
        </p:txBody>
      </p:sp>
      <p:pic>
        <p:nvPicPr>
          <p:cNvPr id="4" name="Picture 3">
            <a:extLst>
              <a:ext uri="{FF2B5EF4-FFF2-40B4-BE49-F238E27FC236}">
                <a16:creationId xmlns:a16="http://schemas.microsoft.com/office/drawing/2014/main" id="{A3060E5C-27E4-4327-A729-24E2C2CAC8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85" y="300206"/>
            <a:ext cx="1299182" cy="1099308"/>
          </a:xfrm>
          <a:prstGeom prst="rect">
            <a:avLst/>
          </a:prstGeom>
        </p:spPr>
      </p:pic>
    </p:spTree>
    <p:extLst>
      <p:ext uri="{BB962C8B-B14F-4D97-AF65-F5344CB8AC3E}">
        <p14:creationId xmlns:p14="http://schemas.microsoft.com/office/powerpoint/2010/main" val="210516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B2C07-29F4-4A5D-BA03-9F768D8523C6}"/>
              </a:ext>
            </a:extLst>
          </p:cNvPr>
          <p:cNvSpPr/>
          <p:nvPr/>
        </p:nvSpPr>
        <p:spPr>
          <a:xfrm>
            <a:off x="555372" y="1143204"/>
            <a:ext cx="11081255" cy="445705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latin typeface="Georgia" panose="02040502050405020303" pitchFamily="18" charset="0"/>
              </a:rPr>
              <a:t>Education helps a girl to respect herself and to be respected by others.</a:t>
            </a:r>
          </a:p>
          <a:p>
            <a:pPr marL="285750" indent="-285750">
              <a:lnSpc>
                <a:spcPct val="150000"/>
              </a:lnSpc>
              <a:buFont typeface="Arial" panose="020B0604020202020204" pitchFamily="34" charset="0"/>
              <a:buChar char="•"/>
            </a:pPr>
            <a:r>
              <a:rPr lang="en-US" sz="2400" dirty="0">
                <a:latin typeface="Georgia" panose="02040502050405020303" pitchFamily="18" charset="0"/>
              </a:rPr>
              <a:t>Education drastically reduces child marriage. On average, a girl with 7 years of education will marry 4 years later and have 2.2 fewer children.</a:t>
            </a:r>
          </a:p>
          <a:p>
            <a:pPr marL="285750" indent="-285750">
              <a:lnSpc>
                <a:spcPct val="150000"/>
              </a:lnSpc>
              <a:buFont typeface="Arial" panose="020B0604020202020204" pitchFamily="34" charset="0"/>
              <a:buChar char="•"/>
            </a:pPr>
            <a:r>
              <a:rPr lang="en-US" sz="2400" dirty="0">
                <a:latin typeface="Georgia" panose="02040502050405020303" pitchFamily="18" charset="0"/>
              </a:rPr>
              <a:t>Education is essential for a strong economy. One extra year of school boosts a girl’s future wages by 10-20 percent.</a:t>
            </a:r>
          </a:p>
          <a:p>
            <a:pPr marL="285750" indent="-285750">
              <a:lnSpc>
                <a:spcPct val="150000"/>
              </a:lnSpc>
              <a:buFont typeface="Arial" panose="020B0604020202020204" pitchFamily="34" charset="0"/>
              <a:buChar char="•"/>
            </a:pPr>
            <a:r>
              <a:rPr lang="en-US" sz="2400" dirty="0">
                <a:latin typeface="Georgia" panose="02040502050405020303" pitchFamily="18" charset="0"/>
              </a:rPr>
              <a:t>Education fosters critical thinking skills, which are essential for effective leaders and democracy. More women are needed to solve global problems. </a:t>
            </a:r>
          </a:p>
          <a:p>
            <a:pPr marL="285750" indent="-285750">
              <a:lnSpc>
                <a:spcPct val="150000"/>
              </a:lnSpc>
              <a:buFont typeface="Arial" panose="020B0604020202020204" pitchFamily="34" charset="0"/>
              <a:buChar char="•"/>
            </a:pPr>
            <a:endParaRPr lang="en-US" sz="2400" b="0" i="0" dirty="0">
              <a:effectLst/>
              <a:latin typeface="Georgia" panose="02040502050405020303" pitchFamily="18" charset="0"/>
            </a:endParaRPr>
          </a:p>
        </p:txBody>
      </p:sp>
      <p:sp>
        <p:nvSpPr>
          <p:cNvPr id="3" name="TextBox 2">
            <a:extLst>
              <a:ext uri="{FF2B5EF4-FFF2-40B4-BE49-F238E27FC236}">
                <a16:creationId xmlns:a16="http://schemas.microsoft.com/office/drawing/2014/main" id="{FAC2759F-2FBC-42BC-B563-27FB4C9DB381}"/>
              </a:ext>
            </a:extLst>
          </p:cNvPr>
          <p:cNvSpPr txBox="1"/>
          <p:nvPr/>
        </p:nvSpPr>
        <p:spPr>
          <a:xfrm>
            <a:off x="937860" y="219874"/>
            <a:ext cx="10090945" cy="923330"/>
          </a:xfrm>
          <a:prstGeom prst="rect">
            <a:avLst/>
          </a:prstGeom>
          <a:noFill/>
        </p:spPr>
        <p:txBody>
          <a:bodyPr wrap="square" rtlCol="0">
            <a:spAutoFit/>
          </a:bodyPr>
          <a:lstStyle/>
          <a:p>
            <a:pPr algn="ctr"/>
            <a:r>
              <a:rPr lang="en-US" sz="5400" dirty="0">
                <a:latin typeface="Book Antiqua" panose="02040602050305030304" pitchFamily="18" charset="0"/>
                <a:ea typeface="Roboto Thin" pitchFamily="2" charset="0"/>
              </a:rPr>
              <a:t>Importance of Education</a:t>
            </a:r>
          </a:p>
        </p:txBody>
      </p:sp>
      <p:pic>
        <p:nvPicPr>
          <p:cNvPr id="4" name="Picture 3">
            <a:extLst>
              <a:ext uri="{FF2B5EF4-FFF2-40B4-BE49-F238E27FC236}">
                <a16:creationId xmlns:a16="http://schemas.microsoft.com/office/drawing/2014/main" id="{1AC33525-5D62-47F7-9DA7-7C9F83FA33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177" y="180526"/>
            <a:ext cx="895018" cy="757323"/>
          </a:xfrm>
          <a:prstGeom prst="rect">
            <a:avLst/>
          </a:prstGeom>
        </p:spPr>
      </p:pic>
      <p:pic>
        <p:nvPicPr>
          <p:cNvPr id="3074" name="Picture 2" descr="Image result for girls education">
            <a:extLst>
              <a:ext uri="{FF2B5EF4-FFF2-40B4-BE49-F238E27FC236}">
                <a16:creationId xmlns:a16="http://schemas.microsoft.com/office/drawing/2014/main" id="{8A6C8E11-0C86-4505-B64C-93252F432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482" y="5044585"/>
            <a:ext cx="2829199" cy="15935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irls education">
            <a:extLst>
              <a:ext uri="{FF2B5EF4-FFF2-40B4-BE49-F238E27FC236}">
                <a16:creationId xmlns:a16="http://schemas.microsoft.com/office/drawing/2014/main" id="{F6CE4FFC-D28B-4258-969B-5CFDD61F8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99" y="5085974"/>
            <a:ext cx="2385810" cy="159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86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CEC03F-B44D-4071-AAB1-AA66D5AE74CB}"/>
              </a:ext>
            </a:extLst>
          </p:cNvPr>
          <p:cNvSpPr txBox="1"/>
          <p:nvPr/>
        </p:nvSpPr>
        <p:spPr>
          <a:xfrm>
            <a:off x="1571348" y="559187"/>
            <a:ext cx="8202967" cy="769441"/>
          </a:xfrm>
          <a:prstGeom prst="rect">
            <a:avLst/>
          </a:prstGeom>
          <a:noFill/>
        </p:spPr>
        <p:txBody>
          <a:bodyPr wrap="square" rtlCol="0">
            <a:spAutoFit/>
          </a:bodyPr>
          <a:lstStyle/>
          <a:p>
            <a:pPr algn="ctr"/>
            <a:r>
              <a:rPr lang="en-US" sz="4400" dirty="0">
                <a:latin typeface="Georgia" panose="02040502050405020303" pitchFamily="18" charset="0"/>
              </a:rPr>
              <a:t>Keeping Girls in School Act</a:t>
            </a:r>
          </a:p>
        </p:txBody>
      </p:sp>
      <p:sp>
        <p:nvSpPr>
          <p:cNvPr id="5" name="TextBox 4">
            <a:extLst>
              <a:ext uri="{FF2B5EF4-FFF2-40B4-BE49-F238E27FC236}">
                <a16:creationId xmlns:a16="http://schemas.microsoft.com/office/drawing/2014/main" id="{7B9CCE62-CA9A-4C33-92E6-26F7DEE5D5B7}"/>
              </a:ext>
            </a:extLst>
          </p:cNvPr>
          <p:cNvSpPr txBox="1"/>
          <p:nvPr/>
        </p:nvSpPr>
        <p:spPr>
          <a:xfrm>
            <a:off x="1455937" y="1358283"/>
            <a:ext cx="9436964" cy="4647426"/>
          </a:xfrm>
          <a:prstGeom prst="rect">
            <a:avLst/>
          </a:prstGeom>
          <a:noFill/>
        </p:spPr>
        <p:txBody>
          <a:bodyPr wrap="square" rtlCol="0">
            <a:spAutoFit/>
          </a:bodyPr>
          <a:lstStyle/>
          <a:p>
            <a:r>
              <a:rPr lang="en-US" sz="2000" dirty="0">
                <a:latin typeface="Georgia" panose="02040502050405020303" pitchFamily="18" charset="0"/>
              </a:rPr>
              <a:t>• Emphasizes the importance of secondary education for girls and highlighting the need to bridge the gap in education between primary and secondary levels for adolescent girls.</a:t>
            </a:r>
          </a:p>
          <a:p>
            <a:r>
              <a:rPr lang="en-US" sz="2000" dirty="0">
                <a:latin typeface="Georgia" panose="02040502050405020303" pitchFamily="18" charset="0"/>
              </a:rPr>
              <a:t> </a:t>
            </a:r>
          </a:p>
          <a:p>
            <a:r>
              <a:rPr lang="en-US" sz="2000" dirty="0">
                <a:latin typeface="Georgia" panose="02040502050405020303" pitchFamily="18" charset="0"/>
              </a:rPr>
              <a:t>• Stresses the importance of both access to and quality of education for girls by looking at girls' lives holistically, with attention to rights, quality of education, health, safety, and harmful practices. </a:t>
            </a:r>
          </a:p>
          <a:p>
            <a:r>
              <a:rPr lang="en-US" sz="2000" dirty="0">
                <a:latin typeface="Georgia" panose="02040502050405020303" pitchFamily="18" charset="0"/>
              </a:rPr>
              <a:t> </a:t>
            </a:r>
          </a:p>
          <a:p>
            <a:r>
              <a:rPr lang="en-US" sz="2000" dirty="0">
                <a:latin typeface="Georgia" panose="02040502050405020303" pitchFamily="18" charset="0"/>
              </a:rPr>
              <a:t>• Leverages innovative financing mechanisms to build broader and stronger partnerships globally to promote girls’ access to education and continued learning </a:t>
            </a:r>
          </a:p>
          <a:p>
            <a:r>
              <a:rPr lang="en-US" sz="2000" dirty="0">
                <a:latin typeface="Georgia" panose="02040502050405020303" pitchFamily="18" charset="0"/>
              </a:rPr>
              <a:t> </a:t>
            </a:r>
          </a:p>
          <a:p>
            <a:r>
              <a:rPr lang="en-US" sz="2000" dirty="0">
                <a:latin typeface="Georgia" panose="02040502050405020303" pitchFamily="18" charset="0"/>
              </a:rPr>
              <a:t>• Contributes to efforts to fight poverty and advance America's national security interests by promoting opportunities that could lead to more stability abroad. </a:t>
            </a:r>
          </a:p>
          <a:p>
            <a:r>
              <a:rPr lang="en-US" dirty="0"/>
              <a:t> </a:t>
            </a:r>
          </a:p>
          <a:p>
            <a:endParaRPr lang="en-US" dirty="0"/>
          </a:p>
        </p:txBody>
      </p:sp>
      <p:pic>
        <p:nvPicPr>
          <p:cNvPr id="6" name="Picture 5">
            <a:extLst>
              <a:ext uri="{FF2B5EF4-FFF2-40B4-BE49-F238E27FC236}">
                <a16:creationId xmlns:a16="http://schemas.microsoft.com/office/drawing/2014/main" id="{5AE6A727-DCB6-4711-A944-B68125B0D5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177" y="180526"/>
            <a:ext cx="895018" cy="757323"/>
          </a:xfrm>
          <a:prstGeom prst="rect">
            <a:avLst/>
          </a:prstGeom>
        </p:spPr>
      </p:pic>
    </p:spTree>
    <p:extLst>
      <p:ext uri="{BB962C8B-B14F-4D97-AF65-F5344CB8AC3E}">
        <p14:creationId xmlns:p14="http://schemas.microsoft.com/office/powerpoint/2010/main" val="114592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2B5D0-833C-44C4-818E-45C30A8FF995}"/>
              </a:ext>
            </a:extLst>
          </p:cNvPr>
          <p:cNvSpPr txBox="1"/>
          <p:nvPr/>
        </p:nvSpPr>
        <p:spPr>
          <a:xfrm>
            <a:off x="1050527" y="338776"/>
            <a:ext cx="10090945" cy="923330"/>
          </a:xfrm>
          <a:prstGeom prst="rect">
            <a:avLst/>
          </a:prstGeom>
          <a:noFill/>
        </p:spPr>
        <p:txBody>
          <a:bodyPr wrap="square" rtlCol="0">
            <a:spAutoFit/>
          </a:bodyPr>
          <a:lstStyle/>
          <a:p>
            <a:pPr algn="ctr"/>
            <a:r>
              <a:rPr lang="en-US" sz="5400" dirty="0">
                <a:latin typeface="Book Antiqua" panose="02040602050305030304" pitchFamily="18" charset="0"/>
                <a:ea typeface="Roboto Thin" pitchFamily="2" charset="0"/>
              </a:rPr>
              <a:t>How You Can Help</a:t>
            </a:r>
          </a:p>
        </p:txBody>
      </p:sp>
      <p:sp>
        <p:nvSpPr>
          <p:cNvPr id="3" name="Rectangle 2">
            <a:extLst>
              <a:ext uri="{FF2B5EF4-FFF2-40B4-BE49-F238E27FC236}">
                <a16:creationId xmlns:a16="http://schemas.microsoft.com/office/drawing/2014/main" id="{F2329B7A-8D6C-4178-81B9-ADD39C35F40A}"/>
              </a:ext>
            </a:extLst>
          </p:cNvPr>
          <p:cNvSpPr/>
          <p:nvPr/>
        </p:nvSpPr>
        <p:spPr>
          <a:xfrm>
            <a:off x="2408804" y="1166338"/>
            <a:ext cx="8732668" cy="369332"/>
          </a:xfrm>
          <a:prstGeom prst="rect">
            <a:avLst/>
          </a:prstGeom>
        </p:spPr>
        <p:txBody>
          <a:bodyPr wrap="square">
            <a:spAutoFit/>
          </a:bodyPr>
          <a:lstStyle/>
          <a:p>
            <a:r>
              <a:rPr lang="en-US" dirty="0">
                <a:hlinkClick r:id="rId2"/>
              </a:rPr>
              <a:t>https://www.unicefusa.org/help/advocate/urge-congress-keep-girls-school</a:t>
            </a:r>
            <a:endParaRPr lang="en-US" dirty="0"/>
          </a:p>
        </p:txBody>
      </p:sp>
      <p:pic>
        <p:nvPicPr>
          <p:cNvPr id="4" name="Picture 3">
            <a:extLst>
              <a:ext uri="{FF2B5EF4-FFF2-40B4-BE49-F238E27FC236}">
                <a16:creationId xmlns:a16="http://schemas.microsoft.com/office/drawing/2014/main" id="{3160AB6E-423A-44F2-A378-330D1723658B}"/>
              </a:ext>
            </a:extLst>
          </p:cNvPr>
          <p:cNvPicPr>
            <a:picLocks noChangeAspect="1"/>
          </p:cNvPicPr>
          <p:nvPr/>
        </p:nvPicPr>
        <p:blipFill rotWithShape="1">
          <a:blip r:embed="rId3"/>
          <a:srcRect l="1713" t="23185" r="51666" b="15536"/>
          <a:stretch/>
        </p:blipFill>
        <p:spPr>
          <a:xfrm>
            <a:off x="1971425" y="3715569"/>
            <a:ext cx="3245201" cy="1802171"/>
          </a:xfrm>
          <a:prstGeom prst="rect">
            <a:avLst/>
          </a:prstGeom>
        </p:spPr>
      </p:pic>
      <p:pic>
        <p:nvPicPr>
          <p:cNvPr id="5" name="Picture 4">
            <a:extLst>
              <a:ext uri="{FF2B5EF4-FFF2-40B4-BE49-F238E27FC236}">
                <a16:creationId xmlns:a16="http://schemas.microsoft.com/office/drawing/2014/main" id="{0B5A3AEC-9755-483B-B3CF-D1E9EC233A58}"/>
              </a:ext>
            </a:extLst>
          </p:cNvPr>
          <p:cNvPicPr>
            <a:picLocks noChangeAspect="1"/>
          </p:cNvPicPr>
          <p:nvPr/>
        </p:nvPicPr>
        <p:blipFill>
          <a:blip r:embed="rId4"/>
          <a:stretch>
            <a:fillRect/>
          </a:stretch>
        </p:blipFill>
        <p:spPr>
          <a:xfrm>
            <a:off x="5909570" y="3715569"/>
            <a:ext cx="4202096" cy="1839302"/>
          </a:xfrm>
          <a:prstGeom prst="rect">
            <a:avLst/>
          </a:prstGeom>
        </p:spPr>
      </p:pic>
      <p:pic>
        <p:nvPicPr>
          <p:cNvPr id="6" name="Picture 5">
            <a:extLst>
              <a:ext uri="{FF2B5EF4-FFF2-40B4-BE49-F238E27FC236}">
                <a16:creationId xmlns:a16="http://schemas.microsoft.com/office/drawing/2014/main" id="{4E99A472-A69E-40AF-9A45-24810D7BF30E}"/>
              </a:ext>
            </a:extLst>
          </p:cNvPr>
          <p:cNvPicPr>
            <a:picLocks noChangeAspect="1"/>
          </p:cNvPicPr>
          <p:nvPr/>
        </p:nvPicPr>
        <p:blipFill>
          <a:blip r:embed="rId5"/>
          <a:stretch>
            <a:fillRect/>
          </a:stretch>
        </p:blipFill>
        <p:spPr>
          <a:xfrm>
            <a:off x="1436589" y="1719740"/>
            <a:ext cx="4314874" cy="1857994"/>
          </a:xfrm>
          <a:prstGeom prst="rect">
            <a:avLst/>
          </a:prstGeom>
        </p:spPr>
      </p:pic>
      <p:sp>
        <p:nvSpPr>
          <p:cNvPr id="8" name="TextBox 7">
            <a:extLst>
              <a:ext uri="{FF2B5EF4-FFF2-40B4-BE49-F238E27FC236}">
                <a16:creationId xmlns:a16="http://schemas.microsoft.com/office/drawing/2014/main" id="{ECE39CBA-6CFA-4A39-BCE6-E7B57F73E16A}"/>
              </a:ext>
            </a:extLst>
          </p:cNvPr>
          <p:cNvSpPr txBox="1"/>
          <p:nvPr/>
        </p:nvSpPr>
        <p:spPr>
          <a:xfrm>
            <a:off x="6095999" y="1709216"/>
            <a:ext cx="4659412" cy="1815882"/>
          </a:xfrm>
          <a:prstGeom prst="rect">
            <a:avLst/>
          </a:prstGeom>
          <a:noFill/>
        </p:spPr>
        <p:txBody>
          <a:bodyPr wrap="square" rtlCol="0">
            <a:spAutoFit/>
          </a:bodyPr>
          <a:lstStyle/>
          <a:p>
            <a:r>
              <a:rPr lang="en-US" sz="2800" dirty="0">
                <a:latin typeface="Georgia" panose="02040502050405020303" pitchFamily="18" charset="0"/>
              </a:rPr>
              <a:t>Send an email and/or tweet to MD Senators and Representative about the Keeping Girls in School Act</a:t>
            </a:r>
            <a:endParaRPr lang="en-US" sz="2800" kern="1200" dirty="0">
              <a:solidFill>
                <a:schemeClr val="tx1"/>
              </a:solidFill>
              <a:latin typeface="Georgia" panose="02040502050405020303" pitchFamily="18" charset="0"/>
            </a:endParaRPr>
          </a:p>
        </p:txBody>
      </p:sp>
      <p:sp>
        <p:nvSpPr>
          <p:cNvPr id="10" name="TextBox 9">
            <a:extLst>
              <a:ext uri="{FF2B5EF4-FFF2-40B4-BE49-F238E27FC236}">
                <a16:creationId xmlns:a16="http://schemas.microsoft.com/office/drawing/2014/main" id="{F80E03E3-AFC5-4BC6-AE29-344CB71DED6E}"/>
              </a:ext>
            </a:extLst>
          </p:cNvPr>
          <p:cNvSpPr txBox="1"/>
          <p:nvPr/>
        </p:nvSpPr>
        <p:spPr>
          <a:xfrm>
            <a:off x="1614143" y="5745342"/>
            <a:ext cx="9649833" cy="954107"/>
          </a:xfrm>
          <a:prstGeom prst="rect">
            <a:avLst/>
          </a:prstGeom>
          <a:noFill/>
        </p:spPr>
        <p:txBody>
          <a:bodyPr wrap="square" rtlCol="0">
            <a:spAutoFit/>
          </a:bodyPr>
          <a:lstStyle/>
          <a:p>
            <a:r>
              <a:rPr lang="en-US" sz="2800" kern="1200" dirty="0">
                <a:solidFill>
                  <a:schemeClr val="tx1"/>
                </a:solidFill>
                <a:latin typeface="Georgia" panose="02040502050405020303" pitchFamily="18" charset="0"/>
              </a:rPr>
              <a:t>Write a letter to a MD Senator or Representative about the Keeping Girls in School Act</a:t>
            </a:r>
          </a:p>
        </p:txBody>
      </p:sp>
      <p:pic>
        <p:nvPicPr>
          <p:cNvPr id="12" name="Picture 11">
            <a:extLst>
              <a:ext uri="{FF2B5EF4-FFF2-40B4-BE49-F238E27FC236}">
                <a16:creationId xmlns:a16="http://schemas.microsoft.com/office/drawing/2014/main" id="{B72A3902-084F-4773-A83A-211B0A8325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3055" y="235269"/>
            <a:ext cx="1213534" cy="1026837"/>
          </a:xfrm>
          <a:prstGeom prst="rect">
            <a:avLst/>
          </a:prstGeom>
        </p:spPr>
      </p:pic>
    </p:spTree>
    <p:extLst>
      <p:ext uri="{BB962C8B-B14F-4D97-AF65-F5344CB8AC3E}">
        <p14:creationId xmlns:p14="http://schemas.microsoft.com/office/powerpoint/2010/main" val="867665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517</Words>
  <Application>Microsoft Office PowerPoint</Application>
  <PresentationFormat>Widescreen</PresentationFormat>
  <Paragraphs>59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 Antiqua</vt:lpstr>
      <vt:lpstr>Calibri</vt:lpstr>
      <vt:lpstr>Calibri Light</vt:lpstr>
      <vt:lpstr>Georgia</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UNICEF Club Meeting: Monday, October 21st This presentation can be found under the “Meeting Updates” tab on our website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 Shete</dc:creator>
  <cp:lastModifiedBy>Shreya Shete</cp:lastModifiedBy>
  <cp:revision>18</cp:revision>
  <dcterms:created xsi:type="dcterms:W3CDTF">2019-10-07T02:43:06Z</dcterms:created>
  <dcterms:modified xsi:type="dcterms:W3CDTF">2019-10-14T03:37:31Z</dcterms:modified>
</cp:coreProperties>
</file>